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57" r:id="rId2"/>
    <p:sldId id="258" r:id="rId3"/>
    <p:sldId id="260" r:id="rId4"/>
    <p:sldId id="261" r:id="rId5"/>
    <p:sldId id="259"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9926638" cy="679767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napToObjects="1">
      <p:cViewPr varScale="1">
        <p:scale>
          <a:sx n="77" d="100"/>
          <a:sy n="77" d="100"/>
        </p:scale>
        <p:origin x="136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622799" y="0"/>
            <a:ext cx="4301543" cy="339884"/>
          </a:xfrm>
          <a:prstGeom prst="rect">
            <a:avLst/>
          </a:prstGeom>
        </p:spPr>
        <p:txBody>
          <a:bodyPr vert="horz" lIns="91440" tIns="45720" rIns="91440" bIns="45720" rtlCol="0"/>
          <a:lstStyle>
            <a:lvl1pPr algn="r">
              <a:defRPr sz="1200"/>
            </a:lvl1pPr>
          </a:lstStyle>
          <a:p>
            <a:fld id="{6ADAF882-3615-CC40-AABB-F107669C1F0B}" type="datetimeFigureOut">
              <a:rPr lang="it-IT" smtClean="0"/>
              <a:pPr/>
              <a:t>05/11/2020</a:t>
            </a:fld>
            <a:endParaRPr lang="it-IT"/>
          </a:p>
        </p:txBody>
      </p:sp>
      <p:sp>
        <p:nvSpPr>
          <p:cNvPr id="4" name="Footer Placeholder 3"/>
          <p:cNvSpPr>
            <a:spLocks noGrp="1"/>
          </p:cNvSpPr>
          <p:nvPr>
            <p:ph type="ftr" sz="quarter" idx="2"/>
          </p:nvPr>
        </p:nvSpPr>
        <p:spPr>
          <a:xfrm>
            <a:off x="1" y="6456611"/>
            <a:ext cx="4301543" cy="339884"/>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622799" y="6456611"/>
            <a:ext cx="4301543" cy="339884"/>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339884"/>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622799" y="0"/>
            <a:ext cx="4301543" cy="339884"/>
          </a:xfrm>
          <a:prstGeom prst="rect">
            <a:avLst/>
          </a:prstGeom>
        </p:spPr>
        <p:txBody>
          <a:bodyPr vert="horz" lIns="91440" tIns="45720" rIns="91440" bIns="45720" rtlCol="0"/>
          <a:lstStyle>
            <a:lvl1pPr algn="r">
              <a:defRPr sz="1200"/>
            </a:lvl1pPr>
          </a:lstStyle>
          <a:p>
            <a:fld id="{B9D88A5F-DB3E-214A-9E95-2A8E24980C5C}" type="datetimeFigureOut">
              <a:rPr lang="it-IT" smtClean="0"/>
              <a:pPr/>
              <a:t>05/11/2020</a:t>
            </a:fld>
            <a:endParaRPr lang="it-IT"/>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92665" y="3228896"/>
            <a:ext cx="7941310" cy="3058954"/>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1" y="6456611"/>
            <a:ext cx="4301543" cy="339884"/>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622799" y="6456611"/>
            <a:ext cx="4301543" cy="339884"/>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760417CD-63A9-470F-8DB1-F6F34A33E45C}" type="datetime1">
              <a:rPr lang="it-IT" smtClean="0"/>
              <a:t>05/11/2020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Carl Menger</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F007C384-EC48-4CDD-A0CC-78315F761E90}" type="datetime1">
              <a:rPr lang="it-IT" smtClean="0"/>
              <a:t>05/11/2020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Carl Menger</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A9AA730-0E16-46D3-A87D-27268E554161}" type="datetime1">
              <a:rPr lang="it-IT" smtClean="0"/>
              <a:t>05/11/2020</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Carl Menger</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24A1E156-F3FD-4EF9-9657-18D8F6E24644}" type="datetime1">
              <a:rPr lang="it-IT" smtClean="0"/>
              <a:t>05/11/2020</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Carl Menger</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FF9B6DF3-CD2B-4799-96EC-5424568C3FC0}" type="datetime1">
              <a:rPr lang="it-IT" smtClean="0"/>
              <a:t>05/11/2020</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Carl Menger</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EB8DE2B0-DEA5-4E40-9ACE-AB9E2B9CED72}" type="datetime1">
              <a:rPr lang="it-IT" smtClean="0"/>
              <a:t>05/11/2020</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Carl Menger</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43CD5A6C-3616-4C6B-BD33-1FAABF340379}" type="datetime1">
              <a:rPr lang="it-IT" smtClean="0"/>
              <a:t>05/11/2020</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Carl Menger</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63E9BC20-3F0C-4E86-BEE8-DB03278E5411}" type="datetime1">
              <a:rPr lang="it-IT" smtClean="0"/>
              <a:t>05/11/2020</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Carl Menger</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E32C3018-20A3-4CD9-BA1B-C89E5EEEBBCB}" type="datetime1">
              <a:rPr lang="it-IT" smtClean="0"/>
              <a:t>05/11/2020</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Carl Menger</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80A75370-F7AF-4B20-AFF4-59C5579C3CD4}" type="datetime1">
              <a:rPr lang="it-IT" smtClean="0"/>
              <a:t>05/11/2020</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Carl Menger</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B3C482C9-7CD4-4414-9EBC-92F100B95D09}" type="datetime1">
              <a:rPr lang="it-IT" smtClean="0"/>
              <a:t>05/11/2020</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Carl Menger</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9C6CF02D-FB94-404E-BBDF-5C90B75BFC5F}" type="datetime1">
              <a:rPr lang="it-IT" smtClean="0"/>
              <a:t>05/11/2020</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Carl Menger</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t-IT" dirty="0" smtClean="0"/>
              <a:t>Carl </a:t>
            </a:r>
            <a:r>
              <a:rPr lang="it-IT" dirty="0" err="1" smtClean="0"/>
              <a:t>Menger</a:t>
            </a:r>
            <a:endParaRPr lang="it-IT" dirty="0"/>
          </a:p>
        </p:txBody>
      </p:sp>
      <p:sp>
        <p:nvSpPr>
          <p:cNvPr id="8" name="Text Placeholder 7"/>
          <p:cNvSpPr>
            <a:spLocks noGrp="1"/>
          </p:cNvSpPr>
          <p:nvPr>
            <p:ph type="body" idx="1"/>
          </p:nvPr>
        </p:nvSpPr>
        <p:spPr/>
        <p:txBody>
          <a:bodyPr/>
          <a:lstStyle/>
          <a:p>
            <a:r>
              <a:rPr lang="it-IT" dirty="0" smtClean="0"/>
              <a:t>La versione austriaca della rivoluzione marginalista</a:t>
            </a:r>
            <a:endParaRPr lang="it-IT" dirty="0"/>
          </a:p>
        </p:txBody>
      </p:sp>
      <p:pic>
        <p:nvPicPr>
          <p:cNvPr id="4" name="Picture 6" descr="Menge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396586" y="1110601"/>
            <a:ext cx="2107658" cy="254620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egnaposto piè di pagina 1"/>
          <p:cNvSpPr>
            <a:spLocks noGrp="1"/>
          </p:cNvSpPr>
          <p:nvPr>
            <p:ph type="ftr" sz="quarter" idx="3"/>
          </p:nvPr>
        </p:nvSpPr>
        <p:spPr/>
        <p:txBody>
          <a:bodyPr/>
          <a:lstStyle/>
          <a:p>
            <a:r>
              <a:rPr lang="en-US" smtClean="0"/>
              <a:t>Carl Menger</a:t>
            </a:r>
            <a:endParaRPr lang="it-IT" dirty="0"/>
          </a:p>
        </p:txBody>
      </p:sp>
      <p:sp>
        <p:nvSpPr>
          <p:cNvPr id="3" name="Segnaposto numero diapositiva 2"/>
          <p:cNvSpPr>
            <a:spLocks noGrp="1"/>
          </p:cNvSpPr>
          <p:nvPr>
            <p:ph type="sldNum" sz="quarter" idx="4"/>
          </p:nvPr>
        </p:nvSpPr>
        <p:spPr/>
        <p:txBody>
          <a:bodyPr/>
          <a:lstStyle/>
          <a:p>
            <a:fld id="{65A5D2F2-A109-7144-80E6-3AAACABD5BA2}" type="slidenum">
              <a:rPr lang="it-IT" smtClean="0"/>
              <a:pPr/>
              <a:t>1</a:t>
            </a:fld>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Beni economici e bisogni</a:t>
            </a:r>
            <a:endParaRPr lang="it-IT" dirty="0"/>
          </a:p>
        </p:txBody>
      </p:sp>
      <p:sp>
        <p:nvSpPr>
          <p:cNvPr id="3" name="Segnaposto contenuto 2"/>
          <p:cNvSpPr>
            <a:spLocks noGrp="1"/>
          </p:cNvSpPr>
          <p:nvPr>
            <p:ph idx="1"/>
          </p:nvPr>
        </p:nvSpPr>
        <p:spPr/>
        <p:txBody>
          <a:bodyPr>
            <a:normAutofit fontScale="85000" lnSpcReduction="20000"/>
          </a:bodyPr>
          <a:lstStyle/>
          <a:p>
            <a:pPr>
              <a:buFont typeface="Arial" panose="020B0604020202020204" pitchFamily="34" charset="0"/>
              <a:buChar char="•"/>
            </a:pPr>
            <a:r>
              <a:rPr lang="it-IT" dirty="0" smtClean="0"/>
              <a:t>Una cosa è un bene quando:</a:t>
            </a:r>
          </a:p>
          <a:p>
            <a:pPr lvl="1">
              <a:buFont typeface="Arial" panose="020B0604020202020204" pitchFamily="34" charset="0"/>
              <a:buChar char="•"/>
            </a:pPr>
            <a:r>
              <a:rPr lang="it-IT" dirty="0" smtClean="0"/>
              <a:t>esiste un bisogno</a:t>
            </a:r>
          </a:p>
          <a:p>
            <a:pPr lvl="1">
              <a:buFont typeface="Arial" panose="020B0604020202020204" pitchFamily="34" charset="0"/>
              <a:buChar char="•"/>
            </a:pPr>
            <a:r>
              <a:rPr lang="it-IT" dirty="0" smtClean="0"/>
              <a:t>Esiste una relazione tra il bisogno e la cosa</a:t>
            </a:r>
          </a:p>
          <a:p>
            <a:pPr lvl="1">
              <a:buFont typeface="Arial" panose="020B0604020202020204" pitchFamily="34" charset="0"/>
              <a:buChar char="•"/>
            </a:pPr>
            <a:r>
              <a:rPr lang="it-IT" dirty="0" smtClean="0"/>
              <a:t>Si conosce questa relazione</a:t>
            </a:r>
          </a:p>
          <a:p>
            <a:pPr>
              <a:buFont typeface="Arial" panose="020B0604020202020204" pitchFamily="34" charset="0"/>
              <a:buChar char="•"/>
            </a:pPr>
            <a:r>
              <a:rPr lang="it-IT" dirty="0" smtClean="0"/>
              <a:t>Una cosa è un bene economico quando il fabbisogno supera la quantità disponibile</a:t>
            </a:r>
          </a:p>
          <a:p>
            <a:pPr>
              <a:buFont typeface="Arial" panose="020B0604020202020204" pitchFamily="34" charset="0"/>
              <a:buChar char="•"/>
            </a:pPr>
            <a:r>
              <a:rPr lang="it-IT" dirty="0" smtClean="0"/>
              <a:t>La quantità dei beni economici non può essere diminuita senza che un bisogno prima soddisfatto risulti insoddisfatto</a:t>
            </a:r>
          </a:p>
          <a:p>
            <a:pPr>
              <a:buFont typeface="Arial" panose="020B0604020202020204" pitchFamily="34" charset="0"/>
              <a:buChar char="•"/>
            </a:pPr>
            <a:r>
              <a:rPr lang="it-IT" dirty="0" smtClean="0"/>
              <a:t>Gli uomini cercano di utilizzare i beni economici per ottenere la </a:t>
            </a:r>
            <a:r>
              <a:rPr lang="it-IT" b="1" dirty="0" smtClean="0">
                <a:solidFill>
                  <a:srgbClr val="C00000"/>
                </a:solidFill>
                <a:effectLst>
                  <a:outerShdw blurRad="38100" dist="38100" dir="2700000" algn="tl">
                    <a:srgbClr val="000000">
                      <a:alpha val="43137"/>
                    </a:srgbClr>
                  </a:outerShdw>
                </a:effectLst>
              </a:rPr>
              <a:t>massima soddisfazione </a:t>
            </a:r>
            <a:r>
              <a:rPr lang="it-IT" dirty="0" smtClean="0"/>
              <a:t>dal loro impiego = </a:t>
            </a:r>
            <a:r>
              <a:rPr lang="it-IT" b="1" dirty="0" smtClean="0">
                <a:solidFill>
                  <a:srgbClr val="C00000"/>
                </a:solidFill>
                <a:effectLst>
                  <a:outerShdw blurRad="38100" dist="38100" dir="2700000" algn="tl">
                    <a:srgbClr val="000000">
                      <a:alpha val="43137"/>
                    </a:srgbClr>
                  </a:outerShdw>
                </a:effectLst>
              </a:rPr>
              <a:t>attività economica</a:t>
            </a:r>
            <a:endParaRPr lang="it-IT" b="1" dirty="0">
              <a:solidFill>
                <a:srgbClr val="C00000"/>
              </a:solidFill>
              <a:effectLst>
                <a:outerShdw blurRad="38100" dist="38100" dir="2700000" algn="tl">
                  <a:srgbClr val="000000">
                    <a:alpha val="43137"/>
                  </a:srgbClr>
                </a:outerShdw>
              </a:effectLst>
            </a:endParaRPr>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25622382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valore</a:t>
            </a:r>
            <a:endParaRPr lang="it-IT" dirty="0"/>
          </a:p>
        </p:txBody>
      </p:sp>
      <p:sp>
        <p:nvSpPr>
          <p:cNvPr id="3" name="Segnaposto contenuto 2"/>
          <p:cNvSpPr>
            <a:spLocks noGrp="1"/>
          </p:cNvSpPr>
          <p:nvPr>
            <p:ph idx="1"/>
          </p:nvPr>
        </p:nvSpPr>
        <p:spPr/>
        <p:txBody>
          <a:bodyPr>
            <a:normAutofit fontScale="85000" lnSpcReduction="10000"/>
          </a:bodyPr>
          <a:lstStyle/>
          <a:p>
            <a:r>
              <a:rPr lang="it-IT" dirty="0" smtClean="0"/>
              <a:t>Solo i beni economici hanno valore</a:t>
            </a:r>
          </a:p>
          <a:p>
            <a:r>
              <a:rPr lang="it-IT" dirty="0" smtClean="0"/>
              <a:t>«Il valore ha origine dalla stessa sorgente da cui deriva il carattere economico dei beni, cioè dal rapporto tra fabbisogno e quantità disponibile»</a:t>
            </a:r>
          </a:p>
          <a:p>
            <a:r>
              <a:rPr lang="it-IT" dirty="0" smtClean="0"/>
              <a:t>«Il valore non è quindi nulla di insito nei beni, non è una proprietà degli stessi, ma è un giudizio che gli uomini pronunciano sulla importanza dei beni»</a:t>
            </a:r>
          </a:p>
          <a:p>
            <a:r>
              <a:rPr lang="it-IT" dirty="0" smtClean="0"/>
              <a:t>Gli uomini ordinano i loro bisogni secondo la loro importanza.</a:t>
            </a:r>
          </a:p>
          <a:p>
            <a:r>
              <a:rPr lang="it-IT" dirty="0" smtClean="0"/>
              <a:t>Lo stesso bisogno può essere soddisfatto per gradi successivi</a:t>
            </a:r>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275127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tavola di </a:t>
            </a:r>
            <a:r>
              <a:rPr lang="it-IT" dirty="0" err="1" smtClean="0"/>
              <a:t>Menger</a:t>
            </a:r>
            <a:endParaRPr lang="it-IT" dirty="0"/>
          </a:p>
        </p:txBody>
      </p:sp>
      <p:sp>
        <p:nvSpPr>
          <p:cNvPr id="3" name="Segnaposto contenuto 2"/>
          <p:cNvSpPr>
            <a:spLocks noGrp="1"/>
          </p:cNvSpPr>
          <p:nvPr>
            <p:ph idx="1"/>
          </p:nvPr>
        </p:nvSpPr>
        <p:spPr>
          <a:xfrm>
            <a:off x="457200" y="4987636"/>
            <a:ext cx="8229600" cy="1138527"/>
          </a:xfrm>
        </p:spPr>
        <p:txBody>
          <a:bodyPr>
            <a:normAutofit fontScale="70000" lnSpcReduction="20000"/>
          </a:bodyPr>
          <a:lstStyle/>
          <a:p>
            <a:r>
              <a:rPr lang="it-IT" dirty="0" smtClean="0"/>
              <a:t>Quando un certo bisogno (es. nutrimento) è parzialmente soddisfatto da un bene (cibo), un altro bene comincia ad avere un grado di importanza </a:t>
            </a:r>
            <a:r>
              <a:rPr lang="it-IT" dirty="0" smtClean="0"/>
              <a:t>maggiore </a:t>
            </a:r>
            <a:r>
              <a:rPr lang="it-IT" dirty="0" smtClean="0"/>
              <a:t>(es. vestiario)</a:t>
            </a:r>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graphicFrame>
        <p:nvGraphicFramePr>
          <p:cNvPr id="6" name="Object 3"/>
          <p:cNvGraphicFramePr>
            <a:graphicFrameLocks noChangeAspect="1"/>
          </p:cNvGraphicFramePr>
          <p:nvPr>
            <p:extLst>
              <p:ext uri="{D42A27DB-BD31-4B8C-83A1-F6EECF244321}">
                <p14:modId xmlns:p14="http://schemas.microsoft.com/office/powerpoint/2010/main" val="3176790820"/>
              </p:ext>
            </p:extLst>
          </p:nvPr>
        </p:nvGraphicFramePr>
        <p:xfrm>
          <a:off x="1514792" y="1383398"/>
          <a:ext cx="5891848" cy="3554901"/>
        </p:xfrm>
        <a:graphic>
          <a:graphicData uri="http://schemas.openxmlformats.org/presentationml/2006/ole">
            <mc:AlternateContent xmlns:mc="http://schemas.openxmlformats.org/markup-compatibility/2006">
              <mc:Choice xmlns:v="urn:schemas-microsoft-com:vml" Requires="v">
                <p:oleObj spid="_x0000_s1034" name="Documento" r:id="rId3" imgW="6202080" imgH="4008960" progId="Word.Document.8">
                  <p:embed/>
                </p:oleObj>
              </mc:Choice>
              <mc:Fallback>
                <p:oleObj name="Documento" r:id="rId3" imgW="6202080" imgH="4008960" progId="Word.Document.8">
                  <p:embed/>
                  <p:pic>
                    <p:nvPicPr>
                      <p:cNvPr id="20483"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4792" y="1383398"/>
                        <a:ext cx="5891848" cy="3554901"/>
                      </a:xfrm>
                      <a:prstGeom prst="rect">
                        <a:avLst/>
                      </a:prstGeom>
                      <a:noFill/>
                      <a:ln>
                        <a:noFill/>
                      </a:ln>
                      <a:effectLst/>
                    </p:spPr>
                  </p:pic>
                </p:oleObj>
              </mc:Fallback>
            </mc:AlternateContent>
          </a:graphicData>
        </a:graphic>
      </p:graphicFrame>
      <p:sp>
        <p:nvSpPr>
          <p:cNvPr id="7" name="Segnaposto numero diapositiva 6"/>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128030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t>Valore ed equilibrio del consumatore</a:t>
            </a:r>
            <a:endParaRPr lang="it-IT" sz="3600" dirty="0"/>
          </a:p>
        </p:txBody>
      </p:sp>
      <p:sp>
        <p:nvSpPr>
          <p:cNvPr id="3" name="Segnaposto contenuto 2"/>
          <p:cNvSpPr>
            <a:spLocks noGrp="1"/>
          </p:cNvSpPr>
          <p:nvPr>
            <p:ph idx="1"/>
          </p:nvPr>
        </p:nvSpPr>
        <p:spPr/>
        <p:txBody>
          <a:bodyPr>
            <a:noAutofit/>
          </a:bodyPr>
          <a:lstStyle/>
          <a:p>
            <a:r>
              <a:rPr lang="it-IT" sz="1800" dirty="0" smtClean="0"/>
              <a:t>«Il valore di una certa quota-parte qualsiasi della quantità [di un bene] disponibile per una persona è uguale all’importanza che hanno per essa le soddisfazioni dei suoi bisogni meno urgenti tra quante sono assicurate dalla massa dei beni con quella quota parte»</a:t>
            </a:r>
          </a:p>
          <a:p>
            <a:r>
              <a:rPr lang="it-IT" sz="1800" dirty="0" smtClean="0"/>
              <a:t>Ritornando alla tabella: </a:t>
            </a:r>
            <a:r>
              <a:rPr lang="it-IT" sz="1800" dirty="0" smtClean="0">
                <a:latin typeface="Tahoma" panose="020B0604030504040204" pitchFamily="34" charset="0"/>
                <a:cs typeface="Times New Roman" panose="02020603050405020304" pitchFamily="18" charset="0"/>
              </a:rPr>
              <a:t>i</a:t>
            </a:r>
            <a:r>
              <a:rPr lang="it-IT" altLang="it-IT" sz="1800" dirty="0" smtClean="0">
                <a:latin typeface="Tahoma" panose="020B0604030504040204" pitchFamily="34" charset="0"/>
                <a:cs typeface="Times New Roman" panose="02020603050405020304" pitchFamily="18" charset="0"/>
              </a:rPr>
              <a:t>l </a:t>
            </a:r>
            <a:r>
              <a:rPr lang="it-IT" altLang="it-IT" sz="1800" dirty="0">
                <a:latin typeface="Tahoma" panose="020B0604030504040204" pitchFamily="34" charset="0"/>
                <a:cs typeface="Times New Roman" panose="02020603050405020304" pitchFamily="18" charset="0"/>
              </a:rPr>
              <a:t>consumatore distribuirà il suo reddito in modo da eguagliare le utilità delle ultime dosi (cioè marginali) di beni consumati</a:t>
            </a:r>
            <a:r>
              <a:rPr lang="it-IT" altLang="it-IT" sz="1800" dirty="0" smtClean="0">
                <a:latin typeface="Tahoma" panose="020B0604030504040204" pitchFamily="34" charset="0"/>
                <a:cs typeface="Times New Roman" panose="02020603050405020304" pitchFamily="18" charset="0"/>
              </a:rPr>
              <a:t>.</a:t>
            </a:r>
          </a:p>
          <a:p>
            <a:r>
              <a:rPr lang="it-IT" altLang="it-IT" sz="1800" dirty="0">
                <a:latin typeface="Tahoma" panose="020B0604030504040204" pitchFamily="34" charset="0"/>
                <a:cs typeface="Times New Roman" panose="02020603050405020304" pitchFamily="18" charset="0"/>
              </a:rPr>
              <a:t>Es. Se </a:t>
            </a:r>
            <a:r>
              <a:rPr lang="it-IT" altLang="it-IT" sz="1800" dirty="0" smtClean="0">
                <a:latin typeface="Tahoma" panose="020B0604030504040204" pitchFamily="34" charset="0"/>
                <a:cs typeface="Times New Roman" panose="02020603050405020304" pitchFamily="18" charset="0"/>
              </a:rPr>
              <a:t>l’ultima dose </a:t>
            </a:r>
            <a:r>
              <a:rPr lang="it-IT" altLang="it-IT" sz="1800" dirty="0">
                <a:latin typeface="Tahoma" panose="020B0604030504040204" pitchFamily="34" charset="0"/>
                <a:cs typeface="Times New Roman" panose="02020603050405020304" pitchFamily="18" charset="0"/>
              </a:rPr>
              <a:t>del bene </a:t>
            </a:r>
            <a:r>
              <a:rPr lang="it-IT" altLang="it-IT" sz="1800" dirty="0" smtClean="0">
                <a:latin typeface="Tahoma" panose="020B0604030504040204" pitchFamily="34" charset="0"/>
                <a:cs typeface="Times New Roman" panose="02020603050405020304" pitchFamily="18" charset="0"/>
              </a:rPr>
              <a:t>II </a:t>
            </a:r>
            <a:r>
              <a:rPr lang="it-IT" altLang="it-IT" sz="1800" dirty="0">
                <a:latin typeface="Tahoma" panose="020B0604030504040204" pitchFamily="34" charset="0"/>
                <a:cs typeface="Times New Roman" panose="02020603050405020304" pitchFamily="18" charset="0"/>
              </a:rPr>
              <a:t>gli dà un’utilità maggiore dell’ultima del bene </a:t>
            </a:r>
            <a:r>
              <a:rPr lang="it-IT" altLang="it-IT" sz="1800" dirty="0" smtClean="0">
                <a:latin typeface="Tahoma" panose="020B0604030504040204" pitchFamily="34" charset="0"/>
                <a:cs typeface="Times New Roman" panose="02020603050405020304" pitchFamily="18" charset="0"/>
              </a:rPr>
              <a:t>I, </a:t>
            </a:r>
            <a:r>
              <a:rPr lang="it-IT" altLang="it-IT" sz="1800" dirty="0">
                <a:latin typeface="Tahoma" panose="020B0604030504040204" pitchFamily="34" charset="0"/>
                <a:cs typeface="Times New Roman" panose="02020603050405020304" pitchFamily="18" charset="0"/>
              </a:rPr>
              <a:t>gli conviene rinunciare a un’unità del bene </a:t>
            </a:r>
            <a:r>
              <a:rPr lang="it-IT" altLang="it-IT" sz="1800" dirty="0" smtClean="0">
                <a:latin typeface="Tahoma" panose="020B0604030504040204" pitchFamily="34" charset="0"/>
                <a:cs typeface="Times New Roman" panose="02020603050405020304" pitchFamily="18" charset="0"/>
              </a:rPr>
              <a:t>I </a:t>
            </a:r>
            <a:r>
              <a:rPr lang="it-IT" altLang="it-IT" sz="1800" dirty="0">
                <a:latin typeface="Tahoma" panose="020B0604030504040204" pitchFamily="34" charset="0"/>
                <a:cs typeface="Times New Roman" panose="02020603050405020304" pitchFamily="18" charset="0"/>
              </a:rPr>
              <a:t>e consumarne una in più del bene </a:t>
            </a:r>
            <a:r>
              <a:rPr lang="it-IT" altLang="it-IT" sz="1800" dirty="0" smtClean="0">
                <a:latin typeface="Tahoma" panose="020B0604030504040204" pitchFamily="34" charset="0"/>
                <a:cs typeface="Times New Roman" panose="02020603050405020304" pitchFamily="18" charset="0"/>
              </a:rPr>
              <a:t>II.</a:t>
            </a:r>
          </a:p>
          <a:p>
            <a:r>
              <a:rPr lang="it-IT" altLang="it-IT" sz="1800" dirty="0" smtClean="0">
                <a:latin typeface="Tahoma" panose="020B0604030504040204" pitchFamily="34" charset="0"/>
                <a:cs typeface="Times New Roman" panose="02020603050405020304" pitchFamily="18" charset="0"/>
              </a:rPr>
              <a:t>Esempio: tutti i beni hanno un prezzo di 1 e il reddito del consumatore è 3. </a:t>
            </a:r>
          </a:p>
          <a:p>
            <a:r>
              <a:rPr lang="it-IT" altLang="it-IT" sz="1800" dirty="0" smtClean="0">
                <a:latin typeface="Tahoma" panose="020B0604030504040204" pitchFamily="34" charset="0"/>
                <a:cs typeface="Times New Roman" panose="02020603050405020304" pitchFamily="18" charset="0"/>
              </a:rPr>
              <a:t>La </a:t>
            </a:r>
            <a:r>
              <a:rPr lang="it-IT" altLang="it-IT" sz="1800" b="1" dirty="0" smtClean="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scelta ottimale </a:t>
            </a:r>
            <a:r>
              <a:rPr lang="it-IT" altLang="it-IT" sz="1800" dirty="0" smtClean="0">
                <a:latin typeface="Tahoma" panose="020B0604030504040204" pitchFamily="34" charset="0"/>
                <a:cs typeface="Times New Roman" panose="02020603050405020304" pitchFamily="18" charset="0"/>
              </a:rPr>
              <a:t>è</a:t>
            </a:r>
            <a:r>
              <a:rPr lang="it-IT" altLang="it-IT" sz="1800" dirty="0">
                <a:latin typeface="Tahoma" panose="020B0604030504040204" pitchFamily="34" charset="0"/>
                <a:cs typeface="Times New Roman" panose="02020603050405020304" pitchFamily="18" charset="0"/>
              </a:rPr>
              <a:t>: </a:t>
            </a:r>
            <a:r>
              <a:rPr lang="it-IT" altLang="it-IT" sz="1800"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2I + 1II </a:t>
            </a:r>
            <a:r>
              <a:rPr lang="it-IT" altLang="it-IT" sz="1800" dirty="0">
                <a:latin typeface="Tahoma" panose="020B0604030504040204" pitchFamily="34" charset="0"/>
                <a:cs typeface="Times New Roman" panose="02020603050405020304" pitchFamily="18" charset="0"/>
              </a:rPr>
              <a:t>(u. tot.) = </a:t>
            </a:r>
            <a:r>
              <a:rPr lang="it-IT" altLang="it-IT" sz="1800" dirty="0" smtClean="0">
                <a:latin typeface="Tahoma" panose="020B0604030504040204" pitchFamily="34" charset="0"/>
                <a:cs typeface="Times New Roman" panose="02020603050405020304" pitchFamily="18" charset="0"/>
              </a:rPr>
              <a:t>28</a:t>
            </a:r>
          </a:p>
          <a:p>
            <a:r>
              <a:rPr lang="it-IT" altLang="it-IT" sz="1800" dirty="0">
                <a:latin typeface="Tahoma" panose="020B0604030504040204" pitchFamily="34" charset="0"/>
                <a:cs typeface="Times New Roman" panose="02020603050405020304" pitchFamily="18" charset="0"/>
              </a:rPr>
              <a:t>L’utilità dell’ultima dose prescelta è sempre maggiore o uguale della prima dose scartata</a:t>
            </a:r>
            <a:r>
              <a:rPr lang="it-IT" altLang="it-IT" sz="1800" dirty="0" smtClean="0">
                <a:latin typeface="Tahoma" panose="020B0604030504040204" pitchFamily="34" charset="0"/>
                <a:cs typeface="Times New Roman" panose="02020603050405020304" pitchFamily="18" charset="0"/>
              </a:rPr>
              <a:t>.</a:t>
            </a:r>
          </a:p>
          <a:p>
            <a:r>
              <a:rPr lang="it-IT" altLang="it-IT" sz="1800" dirty="0" smtClean="0">
                <a:latin typeface="Tahoma" panose="020B0604030504040204" pitchFamily="34" charset="0"/>
                <a:cs typeface="Times New Roman" panose="02020603050405020304" pitchFamily="18" charset="0"/>
              </a:rPr>
              <a:t>Nel caso di prezzi differenti bisogna considerare le utilità delle ultime dosi ponderate per i prezzi come nella seconda legge di </a:t>
            </a:r>
            <a:r>
              <a:rPr lang="it-IT" altLang="it-IT" sz="1800" dirty="0" err="1" smtClean="0">
                <a:latin typeface="Tahoma" panose="020B0604030504040204" pitchFamily="34" charset="0"/>
                <a:cs typeface="Times New Roman" panose="02020603050405020304" pitchFamily="18" charset="0"/>
              </a:rPr>
              <a:t>Gossen</a:t>
            </a:r>
            <a:endParaRPr lang="it-IT" altLang="it-IT" sz="1800" dirty="0">
              <a:latin typeface="Tahoma" panose="020B0604030504040204" pitchFamily="34" charset="0"/>
              <a:cs typeface="Times New Roman" panose="02020603050405020304" pitchFamily="18" charset="0"/>
            </a:endParaRPr>
          </a:p>
          <a:p>
            <a:endParaRPr lang="it-IT" altLang="it-IT" sz="1800" dirty="0">
              <a:latin typeface="Tahoma" panose="020B0604030504040204" pitchFamily="34" charset="0"/>
              <a:cs typeface="Times New Roman" panose="02020603050405020304" pitchFamily="18" charset="0"/>
            </a:endParaRPr>
          </a:p>
          <a:p>
            <a:endParaRPr lang="it-IT" sz="1800"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57803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Lo scambio</a:t>
            </a:r>
            <a:endParaRPr lang="it-IT" dirty="0"/>
          </a:p>
        </p:txBody>
      </p:sp>
      <p:sp>
        <p:nvSpPr>
          <p:cNvPr id="3" name="Segnaposto contenuto 2"/>
          <p:cNvSpPr>
            <a:spLocks noGrp="1"/>
          </p:cNvSpPr>
          <p:nvPr>
            <p:ph idx="1"/>
          </p:nvPr>
        </p:nvSpPr>
        <p:spPr>
          <a:xfrm>
            <a:off x="457200" y="1468349"/>
            <a:ext cx="8229600" cy="4525963"/>
          </a:xfrm>
        </p:spPr>
        <p:txBody>
          <a:bodyPr>
            <a:noAutofit/>
          </a:bodyPr>
          <a:lstStyle/>
          <a:p>
            <a:r>
              <a:rPr lang="it-IT" sz="2300" dirty="0" smtClean="0"/>
              <a:t>Secondo </a:t>
            </a:r>
            <a:r>
              <a:rPr lang="it-IT" sz="2300" dirty="0" err="1" smtClean="0"/>
              <a:t>Menger</a:t>
            </a:r>
            <a:r>
              <a:rPr lang="it-IT" sz="2300" dirty="0" smtClean="0"/>
              <a:t> lo scambio </a:t>
            </a:r>
            <a:r>
              <a:rPr lang="it-IT" sz="2300" b="1" dirty="0" smtClean="0">
                <a:solidFill>
                  <a:srgbClr val="C00000"/>
                </a:solidFill>
                <a:effectLst>
                  <a:outerShdw blurRad="38100" dist="38100" dir="2700000" algn="tl">
                    <a:srgbClr val="000000">
                      <a:alpha val="43137"/>
                    </a:srgbClr>
                  </a:outerShdw>
                </a:effectLst>
              </a:rPr>
              <a:t>non</a:t>
            </a:r>
            <a:r>
              <a:rPr lang="it-IT" sz="2300" dirty="0" smtClean="0"/>
              <a:t> è una </a:t>
            </a:r>
            <a:r>
              <a:rPr lang="it-IT" sz="2300" b="1" dirty="0" smtClean="0">
                <a:solidFill>
                  <a:srgbClr val="C00000"/>
                </a:solidFill>
                <a:effectLst>
                  <a:outerShdw blurRad="38100" dist="38100" dir="2700000" algn="tl">
                    <a:srgbClr val="000000">
                      <a:alpha val="43137"/>
                    </a:srgbClr>
                  </a:outerShdw>
                </a:effectLst>
              </a:rPr>
              <a:t>tendenza innata </a:t>
            </a:r>
            <a:r>
              <a:rPr lang="it-IT" sz="2300" dirty="0" smtClean="0"/>
              <a:t>degli uomini ma è generato dalla ricerca del loro </a:t>
            </a:r>
            <a:r>
              <a:rPr lang="it-IT" sz="2300" b="1" dirty="0" smtClean="0">
                <a:solidFill>
                  <a:srgbClr val="C00000"/>
                </a:solidFill>
                <a:effectLst>
                  <a:outerShdw blurRad="38100" dist="38100" dir="2700000" algn="tl">
                    <a:srgbClr val="000000">
                      <a:alpha val="43137"/>
                    </a:srgbClr>
                  </a:outerShdw>
                </a:effectLst>
              </a:rPr>
              <a:t>tornaconto</a:t>
            </a:r>
          </a:p>
          <a:p>
            <a:r>
              <a:rPr lang="it-IT" sz="2300" dirty="0" smtClean="0"/>
              <a:t>«La convenienza allo scambio si avrà in ogni caso in cui si trovino in potere di una certa persona beni dei quali determinate quantità abbiano un valore minore che determinate quantità di un altro bene posseduto da un’altra persona [per la quale vale la relazione inversa]».</a:t>
            </a:r>
          </a:p>
          <a:p>
            <a:r>
              <a:rPr lang="it-IT" sz="2300" dirty="0" smtClean="0"/>
              <a:t>Lo scambio finisce quando gli scambisti raggiungono il massimo di utilità ed ogni  ulteriore scambio si tramuta da vantaggio in perdita</a:t>
            </a:r>
          </a:p>
          <a:p>
            <a:r>
              <a:rPr lang="it-IT" sz="2300" dirty="0" smtClean="0"/>
              <a:t>Vale per tutti gli scambisti la seconda legge di </a:t>
            </a:r>
            <a:r>
              <a:rPr lang="it-IT" sz="2300" dirty="0" err="1" smtClean="0"/>
              <a:t>Gossen</a:t>
            </a:r>
            <a:r>
              <a:rPr lang="it-IT" sz="2300" dirty="0" smtClean="0"/>
              <a:t> nel punto di massimo</a:t>
            </a:r>
            <a:endParaRPr lang="it-IT" sz="2300"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2477248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teoria dell’imputazione</a:t>
            </a:r>
            <a:endParaRPr lang="it-IT" dirty="0"/>
          </a:p>
        </p:txBody>
      </p:sp>
      <p:sp>
        <p:nvSpPr>
          <p:cNvPr id="3" name="Segnaposto contenuto 2"/>
          <p:cNvSpPr>
            <a:spLocks noGrp="1"/>
          </p:cNvSpPr>
          <p:nvPr>
            <p:ph idx="1"/>
          </p:nvPr>
        </p:nvSpPr>
        <p:spPr/>
        <p:txBody>
          <a:bodyPr>
            <a:normAutofit fontScale="70000" lnSpcReduction="20000"/>
          </a:bodyPr>
          <a:lstStyle/>
          <a:p>
            <a:r>
              <a:rPr lang="it-IT" altLang="it-IT" dirty="0">
                <a:latin typeface="Tahoma" panose="020B0604030504040204" pitchFamily="34" charset="0"/>
                <a:cs typeface="Times New Roman" panose="02020603050405020304" pitchFamily="18" charset="0"/>
              </a:rPr>
              <a:t>Classificazione dei beni:</a:t>
            </a:r>
          </a:p>
          <a:p>
            <a:r>
              <a:rPr lang="it-IT" altLang="it-IT" dirty="0">
                <a:latin typeface="Tahoma" panose="020B0604030504040204" pitchFamily="34" charset="0"/>
                <a:cs typeface="Times New Roman" panose="02020603050405020304" pitchFamily="18" charset="0"/>
              </a:rPr>
              <a:t>Beni di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1° ordine </a:t>
            </a:r>
            <a:r>
              <a:rPr lang="it-IT" altLang="it-IT" dirty="0">
                <a:latin typeface="Tahoma" panose="020B0604030504040204" pitchFamily="34" charset="0"/>
                <a:cs typeface="Times New Roman" panose="02020603050405020304" pitchFamily="18" charset="0"/>
              </a:rPr>
              <a:t>=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beni finali </a:t>
            </a:r>
            <a:r>
              <a:rPr lang="it-IT" altLang="it-IT" dirty="0">
                <a:latin typeface="Tahoma" panose="020B0604030504040204" pitchFamily="34" charset="0"/>
                <a:cs typeface="Times New Roman" panose="02020603050405020304" pitchFamily="18" charset="0"/>
              </a:rPr>
              <a:t>= beni di consumo (soddisfano direttamente un bisogno </a:t>
            </a:r>
            <a:r>
              <a:rPr lang="it-IT" altLang="it-IT" dirty="0" smtClean="0">
                <a:latin typeface="Tahoma" panose="020B0604030504040204" pitchFamily="34" charset="0"/>
                <a:cs typeface="Times New Roman" panose="02020603050405020304" pitchFamily="18" charset="0"/>
              </a:rPr>
              <a:t>umano e hanno direttamente un valore).</a:t>
            </a:r>
            <a:endParaRPr lang="it-IT" altLang="it-IT" dirty="0">
              <a:latin typeface="Tahoma" panose="020B0604030504040204" pitchFamily="34" charset="0"/>
              <a:cs typeface="Times New Roman" panose="02020603050405020304" pitchFamily="18" charset="0"/>
            </a:endParaRPr>
          </a:p>
          <a:p>
            <a:r>
              <a:rPr lang="it-IT" altLang="it-IT" dirty="0">
                <a:latin typeface="Tahoma" panose="020B0604030504040204" pitchFamily="34" charset="0"/>
                <a:cs typeface="Times New Roman" panose="02020603050405020304" pitchFamily="18" charset="0"/>
              </a:rPr>
              <a:t>Beni di ordine superiore (2°, 3°, ecc. ordine) = beni di produzione (soddisfano indirettamente un bisogno, contribuendo alla produzione di un bene di 1° ordine</a:t>
            </a:r>
            <a:r>
              <a:rPr lang="it-IT" altLang="it-IT" dirty="0" smtClean="0">
                <a:latin typeface="Tahoma" panose="020B0604030504040204" pitchFamily="34" charset="0"/>
                <a:cs typeface="Times New Roman" panose="02020603050405020304" pitchFamily="18" charset="0"/>
              </a:rPr>
              <a:t>).</a:t>
            </a:r>
          </a:p>
          <a:p>
            <a:r>
              <a:rPr lang="it-IT" altLang="it-IT" dirty="0">
                <a:latin typeface="Tahoma" panose="020B0604030504040204" pitchFamily="34" charset="0"/>
                <a:cs typeface="Times New Roman" panose="02020603050405020304" pitchFamily="18" charset="0"/>
              </a:rPr>
              <a:t>Sono beni di ordine superiore non solo i beni capitali, ma anche il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lavoro</a:t>
            </a:r>
            <a:r>
              <a:rPr lang="it-IT" altLang="it-IT" dirty="0">
                <a:latin typeface="Tahoma" panose="020B0604030504040204" pitchFamily="34" charset="0"/>
                <a:cs typeface="Times New Roman" panose="02020603050405020304" pitchFamily="18" charset="0"/>
              </a:rPr>
              <a:t> e la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terra</a:t>
            </a:r>
            <a:r>
              <a:rPr lang="it-IT" altLang="it-IT" b="1" dirty="0" smtClean="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a:t>
            </a:r>
            <a:r>
              <a:rPr lang="it-IT" altLang="it-IT" dirty="0" smtClean="0">
                <a:latin typeface="Tahoma" panose="020B0604030504040204" pitchFamily="34" charset="0"/>
                <a:cs typeface="Times New Roman" panose="02020603050405020304" pitchFamily="18" charset="0"/>
              </a:rPr>
              <a:t> la teoria dell’imputazione è anche una teoria della distribuzione</a:t>
            </a:r>
          </a:p>
          <a:p>
            <a:r>
              <a:rPr lang="it-IT" altLang="it-IT" dirty="0">
                <a:latin typeface="Tahoma" panose="020B0604030504040204" pitchFamily="34" charset="0"/>
                <a:cs typeface="Times New Roman" panose="02020603050405020304" pitchFamily="18" charset="0"/>
              </a:rPr>
              <a:t>Beni capitali =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beni </a:t>
            </a:r>
            <a:r>
              <a:rPr lang="it-IT" altLang="it-IT" b="1" dirty="0" smtClean="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intermedi</a:t>
            </a:r>
            <a:endParaRPr lang="it-IT" altLang="it-IT" sz="1800"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endParaRPr>
          </a:p>
          <a:p>
            <a:r>
              <a:rPr lang="it-IT" altLang="it-IT" dirty="0">
                <a:latin typeface="Tahoma" panose="020B0604030504040204" pitchFamily="34" charset="0"/>
                <a:cs typeface="Times New Roman" panose="02020603050405020304" pitchFamily="18" charset="0"/>
              </a:rPr>
              <a:t>Terra e lavoro =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fattori di produzione </a:t>
            </a:r>
            <a:r>
              <a:rPr lang="it-IT" altLang="it-IT" dirty="0">
                <a:latin typeface="Tahoma" panose="020B0604030504040204" pitchFamily="34" charset="0"/>
                <a:cs typeface="Times New Roman" panose="02020603050405020304" pitchFamily="18" charset="0"/>
              </a:rPr>
              <a:t>(si noti che terra e lavoro si combinano con i beni intermedi a ogni stadio della produzione)</a:t>
            </a:r>
          </a:p>
          <a:p>
            <a:endPar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endParaRPr>
          </a:p>
          <a:p>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15</a:t>
            </a:fld>
            <a:endParaRPr lang="it-IT" dirty="0"/>
          </a:p>
        </p:txBody>
      </p:sp>
    </p:spTree>
    <p:extLst>
      <p:ext uri="{BB962C8B-B14F-4D97-AF65-F5344CB8AC3E}">
        <p14:creationId xmlns:p14="http://schemas.microsoft.com/office/powerpoint/2010/main" val="463245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Capitale e tempo</a:t>
            </a:r>
            <a:endParaRPr lang="it-IT" dirty="0"/>
          </a:p>
        </p:txBody>
      </p:sp>
      <p:sp>
        <p:nvSpPr>
          <p:cNvPr id="3" name="Segnaposto contenuto 2"/>
          <p:cNvSpPr>
            <a:spLocks noGrp="1"/>
          </p:cNvSpPr>
          <p:nvPr>
            <p:ph idx="1"/>
          </p:nvPr>
        </p:nvSpPr>
        <p:spPr/>
        <p:txBody>
          <a:bodyPr>
            <a:normAutofit fontScale="92500" lnSpcReduction="10000"/>
          </a:bodyPr>
          <a:lstStyle/>
          <a:p>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beni </a:t>
            </a:r>
            <a:r>
              <a:rPr lang="it-IT" altLang="it-IT" b="1" i="1" dirty="0" err="1">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labour</a:t>
            </a:r>
            <a:r>
              <a:rPr lang="it-IT" altLang="it-IT" b="1" i="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-intensive</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 </a:t>
            </a:r>
            <a:r>
              <a:rPr lang="it-IT" altLang="it-IT" dirty="0">
                <a:latin typeface="Tahoma" panose="020B0604030504040204" pitchFamily="34" charset="0"/>
                <a:cs typeface="Times New Roman" panose="02020603050405020304" pitchFamily="18" charset="0"/>
              </a:rPr>
              <a:t>corrispondono a un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periodo di produzione più breve </a:t>
            </a:r>
            <a:r>
              <a:rPr lang="it-IT" altLang="it-IT" dirty="0">
                <a:latin typeface="Tahoma" panose="020B0604030504040204" pitchFamily="34" charset="0"/>
                <a:cs typeface="Times New Roman" panose="02020603050405020304" pitchFamily="18" charset="0"/>
              </a:rPr>
              <a:t>per passare dalla originaria combinazione di capitale e terra al bene di consumo (bene finale</a:t>
            </a:r>
            <a:r>
              <a:rPr lang="it-IT" altLang="it-IT" dirty="0" smtClean="0">
                <a:latin typeface="Tahoma" panose="020B0604030504040204" pitchFamily="34" charset="0"/>
                <a:cs typeface="Times New Roman" panose="02020603050405020304" pitchFamily="18" charset="0"/>
              </a:rPr>
              <a:t>).</a:t>
            </a:r>
          </a:p>
          <a:p>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beni </a:t>
            </a:r>
            <a:r>
              <a:rPr lang="it-IT" altLang="it-IT" b="1" i="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capital intensive</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a:t>
            </a:r>
            <a:r>
              <a:rPr lang="it-IT" altLang="it-IT" dirty="0">
                <a:latin typeface="Tahoma" panose="020B0604030504040204" pitchFamily="34" charset="0"/>
                <a:cs typeface="Times New Roman" panose="02020603050405020304" pitchFamily="18" charset="0"/>
              </a:rPr>
              <a:t> corrispondono a un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periodo di produzione</a:t>
            </a:r>
            <a:r>
              <a:rPr lang="it-IT" altLang="it-IT"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più lungo</a:t>
            </a:r>
            <a:r>
              <a:rPr lang="it-IT" altLang="it-IT" dirty="0" smtClean="0">
                <a:latin typeface="Tahoma" panose="020B0604030504040204" pitchFamily="34" charset="0"/>
                <a:cs typeface="Times New Roman" panose="02020603050405020304" pitchFamily="18" charset="0"/>
              </a:rPr>
              <a:t>.</a:t>
            </a:r>
          </a:p>
          <a:p>
            <a:r>
              <a:rPr lang="it-IT" altLang="it-IT" dirty="0">
                <a:latin typeface="Tahoma" panose="020B0604030504040204" pitchFamily="34" charset="0"/>
                <a:cs typeface="Times New Roman" panose="02020603050405020304" pitchFamily="18" charset="0"/>
              </a:rPr>
              <a:t>una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intensificazione capitalistica</a:t>
            </a:r>
            <a:r>
              <a:rPr lang="it-IT" altLang="it-IT" dirty="0">
                <a:latin typeface="Tahoma" panose="020B0604030504040204" pitchFamily="34" charset="0"/>
                <a:cs typeface="Times New Roman" panose="02020603050405020304" pitchFamily="18" charset="0"/>
              </a:rPr>
              <a:t> della produzione </a:t>
            </a:r>
            <a:r>
              <a:rPr lang="it-IT" altLang="it-IT" dirty="0" smtClean="0">
                <a:latin typeface="Tahoma" panose="020B0604030504040204" pitchFamily="34" charset="0"/>
                <a:cs typeface="Times New Roman" panose="02020603050405020304" pitchFamily="18" charset="0"/>
              </a:rPr>
              <a:t>corrisponde quindi </a:t>
            </a:r>
            <a:r>
              <a:rPr lang="it-IT" altLang="it-IT" dirty="0">
                <a:latin typeface="Tahoma" panose="020B0604030504040204" pitchFamily="34" charset="0"/>
                <a:cs typeface="Times New Roman" panose="02020603050405020304" pitchFamily="18" charset="0"/>
              </a:rPr>
              <a:t>a un allungamento del periodo di produzione.</a:t>
            </a:r>
          </a:p>
          <a:p>
            <a:endParaRPr lang="it-IT" altLang="it-IT" dirty="0">
              <a:latin typeface="Tahoma" panose="020B0604030504040204" pitchFamily="34" charset="0"/>
              <a:cs typeface="Times New Roman" panose="02020603050405020304" pitchFamily="18" charset="0"/>
            </a:endParaRPr>
          </a:p>
          <a:p>
            <a:endParaRPr lang="it-IT" dirty="0"/>
          </a:p>
        </p:txBody>
      </p:sp>
      <p:sp>
        <p:nvSpPr>
          <p:cNvPr id="4" name="Segnaposto piè di pagina 3"/>
          <p:cNvSpPr>
            <a:spLocks noGrp="1"/>
          </p:cNvSpPr>
          <p:nvPr>
            <p:ph type="ftr" sz="quarter" idx="11"/>
          </p:nvPr>
        </p:nvSpPr>
        <p:spPr/>
        <p:txBody>
          <a:bodyPr/>
          <a:lstStyle/>
          <a:p>
            <a:r>
              <a:rPr lang="en-US" smtClean="0"/>
              <a:t>Carl Menger</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380894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031070"/>
            <a:ext cx="8229600" cy="557946"/>
          </a:xfrm>
        </p:spPr>
        <p:txBody>
          <a:bodyPr>
            <a:noAutofit/>
          </a:bodyPr>
          <a:lstStyle/>
          <a:p>
            <a:r>
              <a:rPr lang="it-IT" sz="3200" dirty="0" smtClean="0"/>
              <a:t>Dal valore del bene finale al valore del bene di ordine superiore</a:t>
            </a:r>
            <a:endParaRPr lang="it-IT" sz="3200" dirty="0"/>
          </a:p>
        </p:txBody>
      </p:sp>
      <p:sp>
        <p:nvSpPr>
          <p:cNvPr id="3" name="Segnaposto contenuto 2"/>
          <p:cNvSpPr>
            <a:spLocks noGrp="1"/>
          </p:cNvSpPr>
          <p:nvPr>
            <p:ph idx="1"/>
          </p:nvPr>
        </p:nvSpPr>
        <p:spPr>
          <a:xfrm>
            <a:off x="457200" y="1704109"/>
            <a:ext cx="8229600" cy="4422054"/>
          </a:xfrm>
        </p:spPr>
        <p:txBody>
          <a:bodyPr/>
          <a:lstStyle/>
          <a:p>
            <a:r>
              <a:rPr lang="it-IT" dirty="0" smtClean="0"/>
              <a:t>Non sono i costi a determinare il valore dei beni, ma il valore dei beni finali a determinare il valore dei mezzi e dei fattori di produzione.</a:t>
            </a:r>
          </a:p>
          <a:p>
            <a:r>
              <a:rPr lang="it-IT" altLang="it-IT" dirty="0" smtClean="0">
                <a:latin typeface="Tahoma" panose="020B0604030504040204" pitchFamily="34" charset="0"/>
                <a:cs typeface="Times New Roman" panose="02020603050405020304" pitchFamily="18" charset="0"/>
              </a:rPr>
              <a:t>Il </a:t>
            </a:r>
            <a:r>
              <a:rPr lang="it-IT" altLang="it-IT" dirty="0">
                <a:latin typeface="Tahoma" panose="020B0604030504040204" pitchFamily="34" charset="0"/>
                <a:cs typeface="Times New Roman" panose="02020603050405020304" pitchFamily="18" charset="0"/>
              </a:rPr>
              <a:t>valore </a:t>
            </a:r>
            <a:r>
              <a:rPr lang="it-IT" altLang="it-IT" dirty="0" smtClean="0">
                <a:latin typeface="Tahoma" panose="020B0604030504040204" pitchFamily="34" charset="0"/>
                <a:cs typeface="Times New Roman" panose="02020603050405020304" pitchFamily="18" charset="0"/>
              </a:rPr>
              <a:t>dei beni di ordine superiore può </a:t>
            </a:r>
            <a:r>
              <a:rPr lang="it-IT" altLang="it-IT" dirty="0">
                <a:latin typeface="Tahoma" panose="020B0604030504040204" pitchFamily="34" charset="0"/>
                <a:cs typeface="Times New Roman" panose="02020603050405020304" pitchFamily="18" charset="0"/>
              </a:rPr>
              <a:t>essere calcolato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imputando</a:t>
            </a:r>
            <a:r>
              <a:rPr lang="it-IT" altLang="it-IT" dirty="0">
                <a:latin typeface="Tahoma" panose="020B0604030504040204" pitchFamily="34" charset="0"/>
                <a:cs typeface="Times New Roman" panose="02020603050405020304" pitchFamily="18" charset="0"/>
              </a:rPr>
              <a:t>” a essi la parte di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utilità</a:t>
            </a:r>
            <a:r>
              <a:rPr lang="it-IT" altLang="it-IT" dirty="0">
                <a:latin typeface="Tahoma" panose="020B0604030504040204" pitchFamily="34" charset="0"/>
                <a:cs typeface="Times New Roman" panose="02020603050405020304" pitchFamily="18" charset="0"/>
              </a:rPr>
              <a:t> del bene di ordine inferiore che hanno </a:t>
            </a:r>
            <a:r>
              <a:rPr lang="it-IT" altLang="it-IT" b="1" dirty="0">
                <a:solidFill>
                  <a:srgbClr val="C00000"/>
                </a:solidFill>
                <a:effectLst>
                  <a:outerShdw blurRad="38100" dist="38100" dir="2700000" algn="tl">
                    <a:srgbClr val="000000">
                      <a:alpha val="43137"/>
                    </a:srgbClr>
                  </a:outerShdw>
                </a:effectLst>
                <a:latin typeface="Tahoma" panose="020B0604030504040204" pitchFamily="34" charset="0"/>
                <a:cs typeface="Times New Roman" panose="02020603050405020304" pitchFamily="18" charset="0"/>
              </a:rPr>
              <a:t>contribuito</a:t>
            </a:r>
            <a:r>
              <a:rPr lang="it-IT" altLang="it-IT" dirty="0">
                <a:latin typeface="Tahoma" panose="020B0604030504040204" pitchFamily="34" charset="0"/>
                <a:cs typeface="Times New Roman" panose="02020603050405020304" pitchFamily="18" charset="0"/>
              </a:rPr>
              <a:t> a produrre</a:t>
            </a:r>
            <a:endParaRPr lang="it-IT" dirty="0"/>
          </a:p>
        </p:txBody>
      </p:sp>
      <p:sp>
        <p:nvSpPr>
          <p:cNvPr id="4" name="Segnaposto piè di pagina 3"/>
          <p:cNvSpPr>
            <a:spLocks noGrp="1"/>
          </p:cNvSpPr>
          <p:nvPr>
            <p:ph type="ftr" sz="quarter" idx="11"/>
          </p:nvPr>
        </p:nvSpPr>
        <p:spPr/>
        <p:txBody>
          <a:bodyPr/>
          <a:lstStyle/>
          <a:p>
            <a:r>
              <a:rPr lang="en-US" smtClean="0"/>
              <a:t>Carl Menger</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17</a:t>
            </a:fld>
            <a:endParaRPr lang="it-IT" dirty="0"/>
          </a:p>
        </p:txBody>
      </p:sp>
    </p:spTree>
    <p:extLst>
      <p:ext uri="{BB962C8B-B14F-4D97-AF65-F5344CB8AC3E}">
        <p14:creationId xmlns:p14="http://schemas.microsoft.com/office/powerpoint/2010/main" val="18510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calcolo dell’imputazione</a:t>
            </a:r>
            <a:endParaRPr lang="it-IT" dirty="0"/>
          </a:p>
        </p:txBody>
      </p:sp>
      <p:sp>
        <p:nvSpPr>
          <p:cNvPr id="3" name="Segnaposto contenuto 2"/>
          <p:cNvSpPr>
            <a:spLocks noGrp="1"/>
          </p:cNvSpPr>
          <p:nvPr>
            <p:ph idx="1"/>
          </p:nvPr>
        </p:nvSpPr>
        <p:spPr>
          <a:xfrm>
            <a:off x="399011" y="1568102"/>
            <a:ext cx="8229600" cy="4525963"/>
          </a:xfrm>
        </p:spPr>
        <p:txBody>
          <a:bodyPr>
            <a:noAutofit/>
          </a:bodyPr>
          <a:lstStyle/>
          <a:p>
            <a:r>
              <a:rPr lang="it-IT" sz="2100" dirty="0" smtClean="0"/>
              <a:t>Allungando il periodo produttivo aumenta la produttività del lavoro</a:t>
            </a:r>
          </a:p>
          <a:p>
            <a:r>
              <a:rPr lang="it-IT" sz="2100" dirty="0" smtClean="0"/>
              <a:t>Tuttavia noi siamo più interessati al consumo attuale che al consumo futuro (questo frena l’allungamento del periodo di produzione)</a:t>
            </a:r>
          </a:p>
          <a:p>
            <a:r>
              <a:rPr lang="it-IT" sz="2100" dirty="0" smtClean="0"/>
              <a:t>Il valore dei beni di ordine superiore deriva dal </a:t>
            </a:r>
            <a:r>
              <a:rPr lang="it-IT" sz="2100" b="1" dirty="0" smtClean="0">
                <a:solidFill>
                  <a:srgbClr val="C00000"/>
                </a:solidFill>
                <a:effectLst>
                  <a:outerShdw blurRad="38100" dist="38100" dir="2700000" algn="tl">
                    <a:srgbClr val="000000">
                      <a:alpha val="43137"/>
                    </a:srgbClr>
                  </a:outerShdw>
                </a:effectLst>
              </a:rPr>
              <a:t>valore futuro</a:t>
            </a:r>
            <a:r>
              <a:rPr lang="it-IT" sz="2100" dirty="0" smtClean="0"/>
              <a:t> dei beni di ordine inferiore che hanno contribuito a produrre</a:t>
            </a:r>
          </a:p>
          <a:p>
            <a:r>
              <a:rPr lang="it-IT" sz="2100" dirty="0" smtClean="0"/>
              <a:t>Nel caso di proporzioni variabili di impiego dei beni di ordine superiore:</a:t>
            </a:r>
          </a:p>
          <a:p>
            <a:r>
              <a:rPr lang="it-IT" sz="2100" dirty="0" smtClean="0"/>
              <a:t>«Il valore di una certa quantità di un singolo bene di ordine superiore è pari alla importanza di quelle soddisfazioni di bisogni cui si è provveduto con la quota-parte di prodotto, della quale questo verrebbe ridotto se noi non potessimo disporne»</a:t>
            </a:r>
          </a:p>
          <a:p>
            <a:endParaRPr lang="it-IT" sz="2100" dirty="0"/>
          </a:p>
        </p:txBody>
      </p:sp>
      <p:sp>
        <p:nvSpPr>
          <p:cNvPr id="4" name="Segnaposto piè di pagina 3"/>
          <p:cNvSpPr>
            <a:spLocks noGrp="1"/>
          </p:cNvSpPr>
          <p:nvPr>
            <p:ph type="ftr" sz="quarter" idx="11"/>
          </p:nvPr>
        </p:nvSpPr>
        <p:spPr/>
        <p:txBody>
          <a:bodyPr/>
          <a:lstStyle/>
          <a:p>
            <a:r>
              <a:rPr lang="en-US" smtClean="0"/>
              <a:t>Carl Menger</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18</a:t>
            </a:fld>
            <a:endParaRPr lang="it-IT" dirty="0"/>
          </a:p>
        </p:txBody>
      </p:sp>
    </p:spTree>
    <p:extLst>
      <p:ext uri="{BB962C8B-B14F-4D97-AF65-F5344CB8AC3E}">
        <p14:creationId xmlns:p14="http://schemas.microsoft.com/office/powerpoint/2010/main" val="200827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scuola austriaca</a:t>
            </a:r>
            <a:endParaRPr lang="it-IT" dirty="0"/>
          </a:p>
        </p:txBody>
      </p:sp>
      <p:sp>
        <p:nvSpPr>
          <p:cNvPr id="3" name="Segnaposto contenuto 2"/>
          <p:cNvSpPr>
            <a:spLocks noGrp="1"/>
          </p:cNvSpPr>
          <p:nvPr>
            <p:ph idx="1"/>
          </p:nvPr>
        </p:nvSpPr>
        <p:spPr/>
        <p:txBody>
          <a:bodyPr>
            <a:noAutofit/>
          </a:bodyPr>
          <a:lstStyle/>
          <a:p>
            <a:r>
              <a:rPr lang="it-IT" sz="2000" dirty="0" err="1" smtClean="0"/>
              <a:t>Friedrik</a:t>
            </a:r>
            <a:r>
              <a:rPr lang="it-IT" sz="2000" dirty="0" smtClean="0"/>
              <a:t> von </a:t>
            </a:r>
            <a:r>
              <a:rPr lang="it-IT" sz="2000" dirty="0" err="1" smtClean="0"/>
              <a:t>Wieser</a:t>
            </a:r>
            <a:r>
              <a:rPr lang="it-IT" sz="2000" dirty="0" smtClean="0"/>
              <a:t> (economista austriaco – 1851-1926)</a:t>
            </a:r>
          </a:p>
          <a:p>
            <a:pPr lvl="1"/>
            <a:r>
              <a:rPr lang="it-IT" sz="2000" dirty="0" smtClean="0"/>
              <a:t>Sviluppa la teoria dell’imputazione, distinguendo tra il caso delle proporzioni fisse dei beni ordine superiore e il caso delle proporzioni variabili</a:t>
            </a:r>
          </a:p>
          <a:p>
            <a:pPr lvl="1"/>
            <a:r>
              <a:rPr lang="it-IT" sz="2000" dirty="0" smtClean="0"/>
              <a:t>Nel caso di proporzioni fisse </a:t>
            </a:r>
            <a:r>
              <a:rPr lang="it-IT" altLang="it-IT" sz="2000" dirty="0">
                <a:latin typeface="Arial" panose="020B0604020202020204" pitchFamily="34" charset="0"/>
              </a:rPr>
              <a:t>la sottrazione di un fattore in questo caso può portare alla produzione di un bene diverso. La minore soddisfazione procurata dal nuovo bene misura il valore del bene intermedio sottratto.  </a:t>
            </a:r>
            <a:endParaRPr lang="it-IT" sz="2000" dirty="0" smtClean="0"/>
          </a:p>
          <a:p>
            <a:r>
              <a:rPr lang="it-IT" sz="2000" dirty="0" err="1"/>
              <a:t>Eugen</a:t>
            </a:r>
            <a:r>
              <a:rPr lang="it-IT" sz="2000" dirty="0"/>
              <a:t> </a:t>
            </a:r>
            <a:r>
              <a:rPr lang="it-IT" sz="2000" dirty="0" err="1"/>
              <a:t>Ritter</a:t>
            </a:r>
            <a:r>
              <a:rPr lang="it-IT" sz="2000" dirty="0"/>
              <a:t> von </a:t>
            </a:r>
            <a:r>
              <a:rPr lang="it-IT" sz="2000" dirty="0" err="1" smtClean="0"/>
              <a:t>Böhm-Bawerk</a:t>
            </a:r>
            <a:r>
              <a:rPr lang="it-IT" sz="2000" dirty="0" smtClean="0"/>
              <a:t> (economista austriaco – 1851-1914)</a:t>
            </a:r>
          </a:p>
          <a:p>
            <a:pPr lvl="1"/>
            <a:r>
              <a:rPr lang="it-IT" sz="2000" dirty="0" smtClean="0"/>
              <a:t>Sviluppa la teoria del capitale come allungamento del periodo produttivo (funzione di produzione con produttività marginale decrescente rispetto al tempo) e la teoria della preferenza dei beni presenti rispetto ai beni futuri</a:t>
            </a:r>
            <a:endParaRPr lang="it-IT" sz="2000" dirty="0"/>
          </a:p>
        </p:txBody>
      </p:sp>
      <p:sp>
        <p:nvSpPr>
          <p:cNvPr id="4" name="Segnaposto piè di pagina 3"/>
          <p:cNvSpPr>
            <a:spLocks noGrp="1"/>
          </p:cNvSpPr>
          <p:nvPr>
            <p:ph type="ftr" sz="quarter" idx="11"/>
          </p:nvPr>
        </p:nvSpPr>
        <p:spPr/>
        <p:txBody>
          <a:bodyPr/>
          <a:lstStyle/>
          <a:p>
            <a:r>
              <a:rPr lang="en-US" smtClean="0"/>
              <a:t>Carl Menger</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19</a:t>
            </a:fld>
            <a:endParaRPr lang="it-IT" dirty="0"/>
          </a:p>
        </p:txBody>
      </p:sp>
    </p:spTree>
    <p:extLst>
      <p:ext uri="{BB962C8B-B14F-4D97-AF65-F5344CB8AC3E}">
        <p14:creationId xmlns:p14="http://schemas.microsoft.com/office/powerpoint/2010/main" val="1130644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fontScale="90000"/>
          </a:bodyPr>
          <a:lstStyle/>
          <a:p>
            <a:r>
              <a:rPr lang="it-IT" dirty="0" smtClean="0"/>
              <a:t>La biografia</a:t>
            </a:r>
            <a:endParaRPr lang="it-IT" dirty="0"/>
          </a:p>
        </p:txBody>
      </p:sp>
      <p:sp>
        <p:nvSpPr>
          <p:cNvPr id="7" name="Segnaposto contenuto 6"/>
          <p:cNvSpPr>
            <a:spLocks noGrp="1"/>
          </p:cNvSpPr>
          <p:nvPr>
            <p:ph idx="1"/>
          </p:nvPr>
        </p:nvSpPr>
        <p:spPr/>
        <p:txBody>
          <a:bodyPr>
            <a:normAutofit fontScale="77500" lnSpcReduction="20000"/>
          </a:bodyPr>
          <a:lstStyle/>
          <a:p>
            <a:r>
              <a:rPr lang="it-IT" altLang="it-IT" dirty="0"/>
              <a:t>Nasce a </a:t>
            </a:r>
            <a:r>
              <a:rPr lang="it-IT" altLang="it-IT" dirty="0" err="1"/>
              <a:t>Neu</a:t>
            </a:r>
            <a:r>
              <a:rPr lang="it-IT" altLang="it-IT" dirty="0"/>
              <a:t> </a:t>
            </a:r>
            <a:r>
              <a:rPr lang="it-IT" altLang="it-IT" dirty="0" err="1"/>
              <a:t>Sadec</a:t>
            </a:r>
            <a:r>
              <a:rPr lang="it-IT" altLang="it-IT" dirty="0"/>
              <a:t> in </a:t>
            </a:r>
            <a:r>
              <a:rPr lang="it-IT" altLang="it-IT" dirty="0" smtClean="0"/>
              <a:t>Galizia (parte dell’impero austro-ungarico, oggi parte della Polonia) nel 1840 </a:t>
            </a:r>
            <a:endParaRPr lang="it-IT" altLang="it-IT" dirty="0"/>
          </a:p>
          <a:p>
            <a:r>
              <a:rPr lang="it-IT" altLang="it-IT" dirty="0"/>
              <a:t>Studia giurisprudenza a </a:t>
            </a:r>
            <a:r>
              <a:rPr lang="it-IT" altLang="it-IT" dirty="0" smtClean="0"/>
              <a:t>Vienna, Praga e Cracovia</a:t>
            </a:r>
            <a:endParaRPr lang="it-IT" altLang="it-IT" dirty="0"/>
          </a:p>
          <a:p>
            <a:r>
              <a:rPr lang="it-IT" altLang="it-IT" dirty="0"/>
              <a:t>1867. incarico governativo. Scrive i </a:t>
            </a:r>
            <a:r>
              <a:rPr lang="it-IT" altLang="it-IT" i="1" dirty="0" smtClean="0"/>
              <a:t>Principi di economia pura </a:t>
            </a:r>
            <a:r>
              <a:rPr lang="it-IT" altLang="it-IT" dirty="0" smtClean="0"/>
              <a:t>(1871)</a:t>
            </a:r>
            <a:endParaRPr lang="it-IT" altLang="it-IT" dirty="0"/>
          </a:p>
          <a:p>
            <a:r>
              <a:rPr lang="it-IT" altLang="it-IT" dirty="0"/>
              <a:t>1879. Cattedra di economia alla facoltà di Diritto di Vienna</a:t>
            </a:r>
          </a:p>
          <a:p>
            <a:r>
              <a:rPr lang="it-IT" altLang="it-IT" dirty="0" smtClean="0"/>
              <a:t>È il fondatore della </a:t>
            </a:r>
            <a:r>
              <a:rPr lang="it-IT" altLang="it-IT" b="1" dirty="0" smtClean="0">
                <a:solidFill>
                  <a:srgbClr val="C00000"/>
                </a:solidFill>
                <a:effectLst>
                  <a:outerShdw blurRad="38100" dist="38100" dir="2700000" algn="tl">
                    <a:srgbClr val="000000">
                      <a:alpha val="43137"/>
                    </a:srgbClr>
                  </a:outerShdw>
                </a:effectLst>
              </a:rPr>
              <a:t>scuola austriaca </a:t>
            </a:r>
            <a:r>
              <a:rPr lang="it-IT" altLang="it-IT" dirty="0"/>
              <a:t>di fama </a:t>
            </a:r>
            <a:r>
              <a:rPr lang="it-IT" altLang="it-IT" dirty="0" smtClean="0"/>
              <a:t>internazionale e tutt’ora viva</a:t>
            </a:r>
            <a:endParaRPr lang="it-IT" altLang="it-IT" dirty="0"/>
          </a:p>
          <a:p>
            <a:r>
              <a:rPr lang="it-IT" altLang="it-IT" dirty="0"/>
              <a:t>Negli ultimi anni lavora a una nuova edizione dei </a:t>
            </a:r>
            <a:r>
              <a:rPr lang="it-IT" altLang="it-IT" i="1" dirty="0"/>
              <a:t>Principi</a:t>
            </a:r>
            <a:r>
              <a:rPr lang="it-IT" altLang="it-IT" dirty="0"/>
              <a:t> e a un trattato sul metodo delle scienze sociali, pubblicati postumi dal figlio </a:t>
            </a:r>
            <a:r>
              <a:rPr lang="it-IT" altLang="it-IT" dirty="0" smtClean="0"/>
              <a:t>Karl</a:t>
            </a:r>
          </a:p>
          <a:p>
            <a:r>
              <a:rPr lang="it-IT" altLang="it-IT" dirty="0" smtClean="0"/>
              <a:t>Muore a </a:t>
            </a:r>
            <a:r>
              <a:rPr lang="it-IT" altLang="it-IT" dirty="0"/>
              <a:t>V</a:t>
            </a:r>
            <a:r>
              <a:rPr lang="it-IT" altLang="it-IT" dirty="0" smtClean="0"/>
              <a:t>ienna nel 1921</a:t>
            </a:r>
            <a:endParaRPr lang="it-IT" altLang="it-IT" dirty="0"/>
          </a:p>
          <a:p>
            <a:endParaRPr lang="it-IT" dirty="0"/>
          </a:p>
        </p:txBody>
      </p:sp>
      <p:sp>
        <p:nvSpPr>
          <p:cNvPr id="5" name="Segnaposto piè di pagina 4"/>
          <p:cNvSpPr>
            <a:spLocks noGrp="1"/>
          </p:cNvSpPr>
          <p:nvPr>
            <p:ph type="ftr" sz="quarter" idx="4294967295"/>
          </p:nvPr>
        </p:nvSpPr>
        <p:spPr>
          <a:xfrm>
            <a:off x="0" y="6356350"/>
            <a:ext cx="2895600" cy="365125"/>
          </a:xfrm>
        </p:spPr>
        <p:txBody>
          <a:bodyPr/>
          <a:lstStyle/>
          <a:p>
            <a:r>
              <a:rPr lang="en-US" smtClean="0"/>
              <a:t>Carl Menger</a:t>
            </a:r>
            <a:endParaRPr lang="it-IT" dirty="0"/>
          </a:p>
        </p:txBody>
      </p:sp>
      <p:sp>
        <p:nvSpPr>
          <p:cNvPr id="2" name="Segnaposto numero diapositiva 1"/>
          <p:cNvSpPr>
            <a:spLocks noGrp="1"/>
          </p:cNvSpPr>
          <p:nvPr>
            <p:ph type="sldNum" sz="quarter" idx="12"/>
          </p:nvPr>
        </p:nvSpPr>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1928956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altLang="it-IT" sz="2800" i="1" dirty="0" smtClean="0">
                <a:latin typeface="Arial" panose="020B0604020202020204" pitchFamily="34" charset="0"/>
              </a:rPr>
              <a:t> </a:t>
            </a:r>
            <a:r>
              <a:rPr lang="it-IT" altLang="it-IT" sz="2800" dirty="0" smtClean="0">
                <a:latin typeface="Arial" panose="020B0604020202020204" pitchFamily="34" charset="0"/>
              </a:rPr>
              <a:t>La </a:t>
            </a:r>
            <a:r>
              <a:rPr lang="it-IT" altLang="it-IT" sz="2800" i="1" dirty="0" err="1" smtClean="0">
                <a:latin typeface="Arial" panose="020B0604020202020204" pitchFamily="34" charset="0"/>
              </a:rPr>
              <a:t>Methodenstreit</a:t>
            </a:r>
            <a:r>
              <a:rPr lang="it-IT" altLang="it-IT" sz="2800" dirty="0" smtClean="0">
                <a:latin typeface="Arial" panose="020B0604020202020204" pitchFamily="34" charset="0"/>
              </a:rPr>
              <a:t> </a:t>
            </a:r>
            <a:r>
              <a:rPr lang="it-IT" altLang="it-IT" sz="2800" dirty="0">
                <a:latin typeface="Arial" panose="020B0604020202020204" pitchFamily="34" charset="0"/>
              </a:rPr>
              <a:t>(controversia sul metodo).</a:t>
            </a:r>
            <a:endParaRPr lang="it-IT" sz="2800" dirty="0"/>
          </a:p>
        </p:txBody>
      </p:sp>
      <p:sp>
        <p:nvSpPr>
          <p:cNvPr id="3" name="Segnaposto contenuto 2"/>
          <p:cNvSpPr>
            <a:spLocks noGrp="1"/>
          </p:cNvSpPr>
          <p:nvPr>
            <p:ph idx="1"/>
          </p:nvPr>
        </p:nvSpPr>
        <p:spPr/>
        <p:txBody>
          <a:bodyPr>
            <a:normAutofit fontScale="92500"/>
          </a:bodyPr>
          <a:lstStyle/>
          <a:p>
            <a:r>
              <a:rPr lang="it-IT" dirty="0" smtClean="0"/>
              <a:t>Nei paesi di lingua tedesca ebbe grande risonanza la </a:t>
            </a:r>
            <a:r>
              <a:rPr lang="it-IT" b="1" dirty="0" smtClean="0">
                <a:solidFill>
                  <a:srgbClr val="C00000"/>
                </a:solidFill>
                <a:effectLst>
                  <a:outerShdw blurRad="38100" dist="38100" dir="2700000" algn="tl">
                    <a:srgbClr val="000000">
                      <a:alpha val="43137"/>
                    </a:srgbClr>
                  </a:outerShdw>
                </a:effectLst>
              </a:rPr>
              <a:t>controversia sul metodo </a:t>
            </a:r>
            <a:r>
              <a:rPr lang="it-IT" dirty="0" smtClean="0"/>
              <a:t>con gli esponenti della «</a:t>
            </a:r>
            <a:r>
              <a:rPr lang="it-IT" b="1" dirty="0" smtClean="0">
                <a:solidFill>
                  <a:srgbClr val="C00000"/>
                </a:solidFill>
                <a:effectLst>
                  <a:outerShdw blurRad="38100" dist="38100" dir="2700000" algn="tl">
                    <a:srgbClr val="000000">
                      <a:alpha val="43137"/>
                    </a:srgbClr>
                  </a:outerShdw>
                </a:effectLst>
              </a:rPr>
              <a:t>scuola storica tedesca</a:t>
            </a:r>
            <a:r>
              <a:rPr lang="it-IT" dirty="0" smtClean="0"/>
              <a:t>» in particolare con Gustav </a:t>
            </a:r>
            <a:r>
              <a:rPr lang="it-IT" dirty="0" err="1" smtClean="0"/>
              <a:t>Schmoller</a:t>
            </a:r>
            <a:r>
              <a:rPr lang="it-IT" dirty="0" smtClean="0"/>
              <a:t> – economista tedesco (1838-1917)</a:t>
            </a:r>
          </a:p>
          <a:p>
            <a:r>
              <a:rPr lang="it-IT" altLang="it-IT" dirty="0">
                <a:latin typeface="Arial" panose="020B0604020202020204" pitchFamily="34" charset="0"/>
                <a:cs typeface="Arial" panose="020B0604020202020204" pitchFamily="34" charset="0"/>
              </a:rPr>
              <a:t>Essa riveste grande importanza: si può dire che da essa scaturiscono i principali filoni di riflessione metodologica della scienza economica novecentesca</a:t>
            </a:r>
            <a:r>
              <a:rPr lang="it-IT" altLang="it-IT" i="1" dirty="0">
                <a:latin typeface="Arial" panose="020B0604020202020204" pitchFamily="34" charset="0"/>
                <a:cs typeface="Arial" panose="020B0604020202020204" pitchFamily="34" charset="0"/>
              </a:rPr>
              <a:t>.</a:t>
            </a:r>
            <a:endParaRPr lang="it-IT" altLang="it-IT" dirty="0">
              <a:latin typeface="Arial" panose="020B0604020202020204" pitchFamily="34" charset="0"/>
              <a:cs typeface="Arial" panose="020B0604020202020204" pitchFamily="34" charset="0"/>
            </a:endParaRPr>
          </a:p>
          <a:p>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393737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metodo della scuola storica</a:t>
            </a:r>
            <a:endParaRPr lang="it-IT" dirty="0"/>
          </a:p>
        </p:txBody>
      </p:sp>
      <p:sp>
        <p:nvSpPr>
          <p:cNvPr id="3" name="Segnaposto contenuto 2"/>
          <p:cNvSpPr>
            <a:spLocks noGrp="1"/>
          </p:cNvSpPr>
          <p:nvPr>
            <p:ph idx="1"/>
          </p:nvPr>
        </p:nvSpPr>
        <p:spPr/>
        <p:txBody>
          <a:bodyPr>
            <a:normAutofit lnSpcReduction="10000"/>
          </a:bodyPr>
          <a:lstStyle/>
          <a:p>
            <a:r>
              <a:rPr lang="it-IT" altLang="it-IT" sz="2400" b="1" dirty="0">
                <a:latin typeface="Tahoma" panose="020B0604030504040204" pitchFamily="34" charset="0"/>
              </a:rPr>
              <a:t>1</a:t>
            </a:r>
            <a:r>
              <a:rPr lang="it-IT" altLang="it-IT" sz="2400" dirty="0">
                <a:latin typeface="Tahoma" panose="020B0604030504040204" pitchFamily="34" charset="0"/>
              </a:rPr>
              <a:t>. </a:t>
            </a:r>
            <a:r>
              <a:rPr lang="it-IT" altLang="it-IT" sz="2400" b="1" dirty="0" err="1" smtClean="0">
                <a:latin typeface="Tahoma" panose="020B0604030504040204" pitchFamily="34" charset="0"/>
              </a:rPr>
              <a:t>Induttivismo</a:t>
            </a:r>
            <a:endParaRPr lang="it-IT" altLang="it-IT" sz="2400" dirty="0">
              <a:latin typeface="Tahoma" panose="020B0604030504040204" pitchFamily="34" charset="0"/>
            </a:endParaRPr>
          </a:p>
          <a:p>
            <a:pPr lvl="1">
              <a:buFontTx/>
              <a:buChar char="•"/>
            </a:pPr>
            <a:r>
              <a:rPr lang="it-IT" altLang="it-IT" sz="2000" dirty="0">
                <a:latin typeface="Tahoma" panose="020B0604030504040204" pitchFamily="34" charset="0"/>
              </a:rPr>
              <a:t>Critica all’approccio logico-deduttivo, considerato immaturo.</a:t>
            </a:r>
          </a:p>
          <a:p>
            <a:pPr lvl="1">
              <a:buFontTx/>
              <a:buChar char="•"/>
            </a:pPr>
            <a:r>
              <a:rPr lang="it-IT" altLang="it-IT" sz="2000" dirty="0">
                <a:latin typeface="Tahoma" panose="020B0604030504040204" pitchFamily="34" charset="0"/>
              </a:rPr>
              <a:t>I fenomeni economici possono essere studiati solo con riferimento a uno specifico contesto sociale e culturale.</a:t>
            </a:r>
          </a:p>
          <a:p>
            <a:pPr lvl="1">
              <a:buFontTx/>
              <a:buChar char="•"/>
            </a:pPr>
            <a:r>
              <a:rPr lang="it-IT" altLang="it-IT" sz="2000" dirty="0">
                <a:latin typeface="Tahoma" panose="020B0604030504040204" pitchFamily="34" charset="0"/>
              </a:rPr>
              <a:t>Oggetto della scienza economica è studiare l’evoluzione storica di istituzioni, comunità nazionali e settori produttivi.</a:t>
            </a:r>
          </a:p>
          <a:p>
            <a:pPr lvl="1">
              <a:buFontTx/>
              <a:buChar char="•"/>
            </a:pPr>
            <a:r>
              <a:rPr lang="it-IT" altLang="it-IT" sz="2000" dirty="0">
                <a:latin typeface="Tahoma" panose="020B0604030504040204" pitchFamily="34" charset="0"/>
              </a:rPr>
              <a:t>Da questo studio “positivo” si deve partire per costruire leggi di sviluppo più generali (metodo induttivo), ma mai astratte</a:t>
            </a:r>
            <a:r>
              <a:rPr lang="it-IT" altLang="it-IT" sz="2000" dirty="0" smtClean="0">
                <a:latin typeface="Tahoma" panose="020B0604030504040204" pitchFamily="34" charset="0"/>
              </a:rPr>
              <a:t>.</a:t>
            </a:r>
          </a:p>
          <a:p>
            <a:pPr>
              <a:buFontTx/>
              <a:buChar char="•"/>
            </a:pPr>
            <a:r>
              <a:rPr lang="it-IT" altLang="it-IT" sz="2400" b="1" dirty="0">
                <a:latin typeface="Tahoma" panose="020B0604030504040204" pitchFamily="34" charset="0"/>
              </a:rPr>
              <a:t>2</a:t>
            </a:r>
            <a:r>
              <a:rPr lang="it-IT" altLang="it-IT" sz="2400" dirty="0">
                <a:latin typeface="Tahoma" panose="020B0604030504040204" pitchFamily="34" charset="0"/>
              </a:rPr>
              <a:t>. </a:t>
            </a:r>
            <a:r>
              <a:rPr lang="it-IT" altLang="it-IT" sz="2400" b="1" dirty="0">
                <a:latin typeface="Tahoma" panose="020B0604030504040204" pitchFamily="34" charset="0"/>
              </a:rPr>
              <a:t>Organicismo o ‘olismo’ metodologico</a:t>
            </a:r>
          </a:p>
          <a:p>
            <a:pPr lvl="1">
              <a:buFontTx/>
              <a:buChar char="•"/>
            </a:pPr>
            <a:r>
              <a:rPr lang="it-IT" altLang="it-IT" sz="2000" dirty="0">
                <a:latin typeface="Tahoma" panose="020B0604030504040204" pitchFamily="34" charset="0"/>
              </a:rPr>
              <a:t>Le realtà storico-sociali sono simili a organismi, caratterizzati da una loro dinamica autonoma e distinta da quella dei singoli individui che la compongono.</a:t>
            </a:r>
          </a:p>
          <a:p>
            <a:pPr lvl="1">
              <a:buFontTx/>
              <a:buChar char="•"/>
            </a:pPr>
            <a:r>
              <a:rPr lang="it-IT" altLang="it-IT" sz="2000" dirty="0">
                <a:latin typeface="Tahoma" panose="020B0604030504040204" pitchFamily="34" charset="0"/>
              </a:rPr>
              <a:t>Ciascun popolo è una comunità organica, caratterizzata da un distinto </a:t>
            </a:r>
            <a:r>
              <a:rPr lang="it-IT" altLang="it-IT" sz="2000" i="1" dirty="0" err="1">
                <a:latin typeface="Tahoma" panose="020B0604030504040204" pitchFamily="34" charset="0"/>
              </a:rPr>
              <a:t>Volksgeist</a:t>
            </a:r>
            <a:r>
              <a:rPr lang="it-IT" altLang="it-IT" sz="2000" dirty="0">
                <a:latin typeface="Tahoma" panose="020B0604030504040204" pitchFamily="34" charset="0"/>
              </a:rPr>
              <a:t> (spirito nazionale).</a:t>
            </a:r>
          </a:p>
          <a:p>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4</a:t>
            </a:fld>
            <a:endParaRPr lang="it-IT" dirty="0"/>
          </a:p>
        </p:txBody>
      </p:sp>
    </p:spTree>
    <p:extLst>
      <p:ext uri="{BB962C8B-B14F-4D97-AF65-F5344CB8AC3E}">
        <p14:creationId xmlns:p14="http://schemas.microsoft.com/office/powerpoint/2010/main" val="2765350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nuova scuola storica</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Gustav </a:t>
            </a:r>
            <a:r>
              <a:rPr lang="it-IT" dirty="0" err="1" smtClean="0"/>
              <a:t>Schmoller</a:t>
            </a:r>
            <a:endParaRPr lang="it-IT" dirty="0" smtClean="0"/>
          </a:p>
          <a:p>
            <a:pPr lvl="1"/>
            <a:r>
              <a:rPr lang="it-IT" altLang="it-IT" dirty="0">
                <a:latin typeface="Tahoma" panose="020B0604030504040204" pitchFamily="34" charset="0"/>
              </a:rPr>
              <a:t>E’ contrario a separare l’analisi dei fenomeni economici da quella degli altri fenomeni sociali e culturali: l’agire economico non può essere ricondotto alla semplice razionalità </a:t>
            </a:r>
            <a:r>
              <a:rPr lang="it-IT" altLang="it-IT" dirty="0" err="1">
                <a:latin typeface="Tahoma" panose="020B0604030504040204" pitchFamily="34" charset="0"/>
              </a:rPr>
              <a:t>massimizzatrice</a:t>
            </a:r>
            <a:r>
              <a:rPr lang="it-IT" altLang="it-IT" dirty="0">
                <a:latin typeface="Tahoma" panose="020B0604030504040204" pitchFamily="34" charset="0"/>
              </a:rPr>
              <a:t>: è influenzato da usanze, istituzioni, legislazione, legami comunitari e culturali</a:t>
            </a:r>
            <a:r>
              <a:rPr lang="it-IT" altLang="it-IT" dirty="0" smtClean="0">
                <a:latin typeface="Tahoma" panose="020B0604030504040204" pitchFamily="34" charset="0"/>
              </a:rPr>
              <a:t>.</a:t>
            </a:r>
          </a:p>
          <a:p>
            <a:pPr lvl="1"/>
            <a:r>
              <a:rPr lang="it-IT" altLang="it-IT" dirty="0">
                <a:latin typeface="Tahoma" panose="020B0604030504040204" pitchFamily="34" charset="0"/>
              </a:rPr>
              <a:t>Tuttavia il metodo induttivo non è sufficiente. Occorre raggiungere un certo livello di astrazione, e per farlo occorre applicare la logica deduttiva, che indaga i </a:t>
            </a:r>
            <a:r>
              <a:rPr lang="it-IT" altLang="it-IT" i="1" dirty="0">
                <a:latin typeface="Tahoma" panose="020B0604030504040204" pitchFamily="34" charset="0"/>
              </a:rPr>
              <a:t>nessi causali</a:t>
            </a:r>
            <a:r>
              <a:rPr lang="it-IT" altLang="it-IT" dirty="0">
                <a:latin typeface="Tahoma" panose="020B0604030504040204" pitchFamily="34" charset="0"/>
              </a:rPr>
              <a:t>. Ma non è possibile pervenire a generalizzazioni troppo estese </a:t>
            </a:r>
            <a:r>
              <a:rPr lang="it-IT" altLang="it-IT" dirty="0" smtClean="0">
                <a:latin typeface="Tahoma" panose="020B0604030504040204" pitchFamily="34" charset="0"/>
              </a:rPr>
              <a:t>(«</a:t>
            </a:r>
            <a:r>
              <a:rPr lang="it-IT" altLang="it-IT" i="1" dirty="0" err="1" smtClean="0">
                <a:latin typeface="Tahoma" panose="020B0604030504040204" pitchFamily="34" charset="0"/>
              </a:rPr>
              <a:t>Robinsonate</a:t>
            </a:r>
            <a:r>
              <a:rPr lang="it-IT" altLang="it-IT" dirty="0" smtClean="0">
                <a:latin typeface="Tahoma" panose="020B0604030504040204" pitchFamily="34" charset="0"/>
              </a:rPr>
              <a:t>»). </a:t>
            </a:r>
            <a:r>
              <a:rPr lang="it-IT" altLang="it-IT" dirty="0">
                <a:latin typeface="Tahoma" panose="020B0604030504040204" pitchFamily="34" charset="0"/>
              </a:rPr>
              <a:t>Esse vanno sempre riferite a determinati contesti storico-sociali.</a:t>
            </a:r>
          </a:p>
          <a:p>
            <a:pPr lvl="1"/>
            <a:endParaRPr lang="it-IT" altLang="it-IT" dirty="0">
              <a:latin typeface="Tahoma" panose="020B0604030504040204" pitchFamily="34" charset="0"/>
            </a:endParaRPr>
          </a:p>
          <a:p>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5</a:t>
            </a:fld>
            <a:endParaRPr lang="it-IT" dirty="0"/>
          </a:p>
        </p:txBody>
      </p:sp>
    </p:spTree>
    <p:extLst>
      <p:ext uri="{BB962C8B-B14F-4D97-AF65-F5344CB8AC3E}">
        <p14:creationId xmlns:p14="http://schemas.microsoft.com/office/powerpoint/2010/main" val="238812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posizione di </a:t>
            </a:r>
            <a:r>
              <a:rPr lang="it-IT" dirty="0" err="1"/>
              <a:t>M</a:t>
            </a:r>
            <a:r>
              <a:rPr lang="it-IT" dirty="0" err="1" smtClean="0"/>
              <a:t>enger</a:t>
            </a:r>
            <a:endParaRPr lang="it-IT" dirty="0"/>
          </a:p>
        </p:txBody>
      </p:sp>
      <p:sp>
        <p:nvSpPr>
          <p:cNvPr id="3" name="Segnaposto contenuto 2"/>
          <p:cNvSpPr>
            <a:spLocks noGrp="1"/>
          </p:cNvSpPr>
          <p:nvPr>
            <p:ph idx="1"/>
          </p:nvPr>
        </p:nvSpPr>
        <p:spPr/>
        <p:txBody>
          <a:bodyPr/>
          <a:lstStyle/>
          <a:p>
            <a:r>
              <a:rPr lang="it-IT" altLang="it-IT" dirty="0" smtClean="0">
                <a:latin typeface="Arial" panose="020B0604020202020204" pitchFamily="34" charset="0"/>
              </a:rPr>
              <a:t>«Il </a:t>
            </a:r>
            <a:r>
              <a:rPr lang="it-IT" altLang="it-IT" dirty="0">
                <a:latin typeface="Arial" panose="020B0604020202020204" pitchFamily="34" charset="0"/>
              </a:rPr>
              <a:t>mondo fenomenico può essere considerato da due diversi punti di vista. L’oggetto conoscitivo del nostro interesse scientifico può essere costituito dai concreti fenomeni nella loro collocazione spazio-temporale e nei loro reciproci rapporti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rPr>
              <a:t>concreti</a:t>
            </a:r>
            <a:r>
              <a:rPr lang="it-IT" altLang="it-IT" dirty="0">
                <a:latin typeface="Arial" panose="020B0604020202020204" pitchFamily="34" charset="0"/>
              </a:rPr>
              <a:t> oppure dalle </a:t>
            </a:r>
            <a:r>
              <a:rPr lang="it-IT" altLang="it-IT" b="1" dirty="0">
                <a:solidFill>
                  <a:srgbClr val="C00000"/>
                </a:solidFill>
                <a:effectLst>
                  <a:outerShdw blurRad="38100" dist="38100" dir="2700000" algn="tl">
                    <a:srgbClr val="000000">
                      <a:alpha val="43137"/>
                    </a:srgbClr>
                  </a:outerShdw>
                </a:effectLst>
                <a:latin typeface="Arial" panose="020B0604020202020204" pitchFamily="34" charset="0"/>
              </a:rPr>
              <a:t>forme</a:t>
            </a:r>
            <a:r>
              <a:rPr lang="it-IT" altLang="it-IT" dirty="0">
                <a:latin typeface="Arial" panose="020B0604020202020204" pitchFamily="34" charset="0"/>
              </a:rPr>
              <a:t> nelle quali i fenomeni ricorrono pur nel mutamento di quei </a:t>
            </a:r>
            <a:r>
              <a:rPr lang="it-IT" altLang="it-IT" dirty="0" smtClean="0">
                <a:latin typeface="Arial" panose="020B0604020202020204" pitchFamily="34" charset="0"/>
              </a:rPr>
              <a:t>rapporti».</a:t>
            </a:r>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3040775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 tipi e le relazioni tipiche</a:t>
            </a:r>
            <a:endParaRPr lang="it-IT" dirty="0"/>
          </a:p>
        </p:txBody>
      </p:sp>
      <p:sp>
        <p:nvSpPr>
          <p:cNvPr id="3" name="Segnaposto contenuto 2"/>
          <p:cNvSpPr>
            <a:spLocks noGrp="1"/>
          </p:cNvSpPr>
          <p:nvPr>
            <p:ph idx="1"/>
          </p:nvPr>
        </p:nvSpPr>
        <p:spPr>
          <a:xfrm>
            <a:off x="457200" y="1468349"/>
            <a:ext cx="8229600" cy="4525963"/>
          </a:xfrm>
        </p:spPr>
        <p:txBody>
          <a:bodyPr>
            <a:noAutofit/>
          </a:bodyPr>
          <a:lstStyle/>
          <a:p>
            <a:r>
              <a:rPr lang="it-IT" altLang="it-IT" sz="2200" dirty="0" smtClean="0">
                <a:latin typeface="Arial" panose="020B0604020202020204" pitchFamily="34" charset="0"/>
              </a:rPr>
              <a:t>«La </a:t>
            </a:r>
            <a:r>
              <a:rPr lang="it-IT" altLang="it-IT" sz="2200" dirty="0">
                <a:latin typeface="Arial" panose="020B0604020202020204" pitchFamily="34" charset="0"/>
              </a:rPr>
              <a:t>ricerca dei </a:t>
            </a:r>
            <a:r>
              <a:rPr lang="it-IT" altLang="it-IT" sz="2200" b="1" dirty="0">
                <a:solidFill>
                  <a:srgbClr val="C00000"/>
                </a:solidFill>
                <a:effectLst>
                  <a:outerShdw blurRad="38100" dist="38100" dir="2700000" algn="tl">
                    <a:srgbClr val="000000">
                      <a:alpha val="43137"/>
                    </a:srgbClr>
                  </a:outerShdw>
                </a:effectLst>
                <a:latin typeface="Arial" panose="020B0604020202020204" pitchFamily="34" charset="0"/>
              </a:rPr>
              <a:t>tipi</a:t>
            </a:r>
            <a:r>
              <a:rPr lang="it-IT" altLang="it-IT" sz="2200" dirty="0">
                <a:latin typeface="Arial" panose="020B0604020202020204" pitchFamily="34" charset="0"/>
              </a:rPr>
              <a:t> e delle </a:t>
            </a:r>
            <a:r>
              <a:rPr lang="it-IT" altLang="it-IT" sz="2200" b="1" dirty="0">
                <a:solidFill>
                  <a:srgbClr val="C00000"/>
                </a:solidFill>
                <a:effectLst>
                  <a:outerShdw blurRad="38100" dist="38100" dir="2700000" algn="tl">
                    <a:srgbClr val="000000">
                      <a:alpha val="43137"/>
                    </a:srgbClr>
                  </a:outerShdw>
                </a:effectLst>
                <a:latin typeface="Arial" panose="020B0604020202020204" pitchFamily="34" charset="0"/>
              </a:rPr>
              <a:t>relazioni tipiche</a:t>
            </a:r>
            <a:r>
              <a:rPr lang="it-IT" altLang="it-IT" sz="2200" dirty="0">
                <a:latin typeface="Arial" panose="020B0604020202020204" pitchFamily="34" charset="0"/>
              </a:rPr>
              <a:t> dei fenomeni è di incommensurabile importanza per la vita umana, per nulla inferiore alla conoscenza degli stessi fenomeni concreti. Senza conoscere la forma dei fenomeni non ci sarebbe possibile comprendere la miriade di fenomeni concreti che ci circondano, né dar loro un ordine nella nostra mente. </a:t>
            </a:r>
            <a:r>
              <a:rPr lang="it-IT" altLang="it-IT" sz="2200" dirty="0">
                <a:latin typeface="Arial" panose="020B0604020202020204" pitchFamily="34" charset="0"/>
                <a:cs typeface="Times New Roman" panose="02020603050405020304" pitchFamily="18" charset="0"/>
              </a:rPr>
              <a:t>È questa la premessa di ogni ampia conoscenza del mondo reale. Senza la conoscenza delle relazioni tipiche ci mancherebbe non soltanto … la comprensione profonda del mondo reale, ma evidentemente anche qualsiasi conoscenza in grado di superare l’osservazione immediata, cioè qualsiasi </a:t>
            </a:r>
            <a:r>
              <a:rPr lang="it-IT" altLang="it-IT" sz="2200" i="1" dirty="0">
                <a:latin typeface="Arial" panose="020B0604020202020204" pitchFamily="34" charset="0"/>
                <a:cs typeface="Times New Roman" panose="02020603050405020304" pitchFamily="18" charset="0"/>
              </a:rPr>
              <a:t>previsione</a:t>
            </a:r>
            <a:r>
              <a:rPr lang="it-IT" altLang="it-IT" sz="2200" dirty="0">
                <a:latin typeface="Arial" panose="020B0604020202020204" pitchFamily="34" charset="0"/>
                <a:cs typeface="Times New Roman" panose="02020603050405020304" pitchFamily="18" charset="0"/>
              </a:rPr>
              <a:t> e </a:t>
            </a:r>
            <a:r>
              <a:rPr lang="it-IT" altLang="it-IT" sz="2200" i="1" dirty="0">
                <a:latin typeface="Arial" panose="020B0604020202020204" pitchFamily="34" charset="0"/>
                <a:cs typeface="Times New Roman" panose="02020603050405020304" pitchFamily="18" charset="0"/>
              </a:rPr>
              <a:t>dominio</a:t>
            </a:r>
            <a:r>
              <a:rPr lang="it-IT" altLang="it-IT" sz="2200" dirty="0">
                <a:latin typeface="Arial" panose="020B0604020202020204" pitchFamily="34" charset="0"/>
                <a:cs typeface="Times New Roman" panose="02020603050405020304" pitchFamily="18" charset="0"/>
              </a:rPr>
              <a:t> sulle cose. Ogni previsione umana, e di conseguenza ogni modificazione delle cose, è condizionata da quelle conoscenze che abbiamo definito </a:t>
            </a:r>
            <a:r>
              <a:rPr lang="it-IT" altLang="it-IT" sz="2200" dirty="0" smtClean="0">
                <a:latin typeface="Arial" panose="020B0604020202020204" pitchFamily="34" charset="0"/>
                <a:cs typeface="Times New Roman" panose="02020603050405020304" pitchFamily="18" charset="0"/>
              </a:rPr>
              <a:t>generali»</a:t>
            </a:r>
            <a:endParaRPr lang="it-IT" altLang="it-IT" sz="2200" dirty="0">
              <a:solidFill>
                <a:srgbClr val="C00000"/>
              </a:solidFill>
              <a:effectLst>
                <a:outerShdw blurRad="38100" dist="38100" dir="2700000" algn="tl">
                  <a:srgbClr val="000000">
                    <a:alpha val="43137"/>
                  </a:srgbClr>
                </a:outerShdw>
              </a:effectLst>
              <a:latin typeface="Arial" panose="020B0604020202020204" pitchFamily="34" charset="0"/>
            </a:endParaRPr>
          </a:p>
          <a:p>
            <a:endParaRPr lang="it-IT" sz="2200"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7</a:t>
            </a:fld>
            <a:endParaRPr lang="it-IT" dirty="0"/>
          </a:p>
        </p:txBody>
      </p:sp>
    </p:spTree>
    <p:extLst>
      <p:ext uri="{BB962C8B-B14F-4D97-AF65-F5344CB8AC3E}">
        <p14:creationId xmlns:p14="http://schemas.microsoft.com/office/powerpoint/2010/main" val="330011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Fatti concreti e relazioni tipiche</a:t>
            </a:r>
            <a:endParaRPr lang="it-IT" dirty="0"/>
          </a:p>
        </p:txBody>
      </p:sp>
      <p:sp>
        <p:nvSpPr>
          <p:cNvPr id="3" name="Segnaposto contenuto 2"/>
          <p:cNvSpPr>
            <a:spLocks noGrp="1"/>
          </p:cNvSpPr>
          <p:nvPr>
            <p:ph idx="1"/>
          </p:nvPr>
        </p:nvSpPr>
        <p:spPr/>
        <p:txBody>
          <a:bodyPr>
            <a:normAutofit lnSpcReduction="10000"/>
          </a:bodyPr>
          <a:lstStyle/>
          <a:p>
            <a:pPr>
              <a:buFont typeface="Arial" panose="020B0604020202020204" pitchFamily="34" charset="0"/>
              <a:buChar char="•"/>
            </a:pPr>
            <a:r>
              <a:rPr lang="it-IT" altLang="it-IT" sz="2400" dirty="0">
                <a:latin typeface="Arial" panose="020B0604020202020204" pitchFamily="34" charset="0"/>
                <a:cs typeface="Arial" panose="020B0604020202020204" pitchFamily="34" charset="0"/>
              </a:rPr>
              <a:t>Lo studio </a:t>
            </a:r>
            <a:r>
              <a:rPr lang="it-IT" altLang="it-IT" sz="2400" dirty="0" smtClean="0">
                <a:latin typeface="Arial" panose="020B0604020202020204" pitchFamily="34" charset="0"/>
                <a:cs typeface="Arial" panose="020B0604020202020204" pitchFamily="34" charset="0"/>
              </a:rPr>
              <a:t>dei tipi e delle relazioni tipiche è </a:t>
            </a:r>
            <a:r>
              <a:rPr lang="it-IT" altLang="it-IT" sz="2400" dirty="0">
                <a:latin typeface="Arial" panose="020B0604020202020204" pitchFamily="34" charset="0"/>
                <a:cs typeface="Arial" panose="020B0604020202020204" pitchFamily="34" charset="0"/>
              </a:rPr>
              <a:t>fondamentale per spiegare i fenomeni più concreti.</a:t>
            </a:r>
          </a:p>
          <a:p>
            <a:pPr>
              <a:buFont typeface="Arial" panose="020B0604020202020204" pitchFamily="34" charset="0"/>
              <a:buChar char="•"/>
            </a:pPr>
            <a:r>
              <a:rPr lang="it-IT" altLang="it-IT" sz="2400" dirty="0">
                <a:latin typeface="Arial" panose="020B0604020202020204" pitchFamily="34" charset="0"/>
                <a:cs typeface="Arial" panose="020B0604020202020204" pitchFamily="34" charset="0"/>
              </a:rPr>
              <a:t>Lo studio empirico dei fenomeni concreti che si svolgono nel tempo e nello spazio è legittimo e importante, ma il </a:t>
            </a:r>
            <a:r>
              <a:rPr lang="it-IT" altLang="it-IT"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metodo</a:t>
            </a:r>
            <a:r>
              <a:rPr lang="it-IT" altLang="it-IT" sz="2400" dirty="0">
                <a:latin typeface="Arial" panose="020B0604020202020204" pitchFamily="34" charset="0"/>
                <a:cs typeface="Arial" panose="020B0604020202020204" pitchFamily="34" charset="0"/>
              </a:rPr>
              <a:t> da applicare a questo studio è </a:t>
            </a:r>
            <a:r>
              <a:rPr lang="it-IT" altLang="it-IT"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radicalmente diverso</a:t>
            </a:r>
            <a:r>
              <a:rPr lang="it-IT" altLang="it-IT" sz="2400" dirty="0">
                <a:latin typeface="Arial" panose="020B0604020202020204" pitchFamily="34" charset="0"/>
                <a:cs typeface="Arial" panose="020B0604020202020204" pitchFamily="34" charset="0"/>
              </a:rPr>
              <a:t> da quello impiegato per analizzare le relazioni tipiche.</a:t>
            </a:r>
          </a:p>
          <a:p>
            <a:pPr lvl="1">
              <a:lnSpc>
                <a:spcPct val="30000"/>
              </a:lnSpc>
              <a:buFont typeface="Arial" panose="020B0604020202020204" pitchFamily="34" charset="0"/>
              <a:buChar char="•"/>
            </a:pPr>
            <a:endParaRPr lang="it-IT" altLang="it-IT" sz="2400" dirty="0">
              <a:latin typeface="Arial" panose="020B0604020202020204" pitchFamily="34" charset="0"/>
              <a:cs typeface="Arial" panose="020B0604020202020204" pitchFamily="34" charset="0"/>
            </a:endParaRPr>
          </a:p>
          <a:p>
            <a:pPr lvl="1">
              <a:buFont typeface="Arial" panose="020B0604020202020204" pitchFamily="34" charset="0"/>
              <a:buChar char="•"/>
            </a:pPr>
            <a:r>
              <a:rPr lang="it-IT" altLang="it-IT" sz="2400" dirty="0">
                <a:latin typeface="Arial" panose="020B0604020202020204" pitchFamily="34" charset="0"/>
                <a:cs typeface="Arial" panose="020B0604020202020204" pitchFamily="34" charset="0"/>
              </a:rPr>
              <a:t>storia economica, statistica </a:t>
            </a:r>
            <a:r>
              <a:rPr lang="it-IT" altLang="it-IT" sz="2400" noProof="1">
                <a:latin typeface="Arial" panose="020B0604020202020204" pitchFamily="34" charset="0"/>
                <a:cs typeface="Arial" panose="020B0604020202020204" pitchFamily="34" charset="0"/>
                <a:sym typeface="Wingdings" panose="05000000000000000000" pitchFamily="2" charset="2"/>
              </a:rPr>
              <a:t></a:t>
            </a:r>
            <a:r>
              <a:rPr lang="it-IT" altLang="it-IT" sz="2400" dirty="0">
                <a:latin typeface="Arial" panose="020B0604020202020204" pitchFamily="34" charset="0"/>
                <a:cs typeface="Arial" panose="020B0604020202020204" pitchFamily="34" charset="0"/>
              </a:rPr>
              <a:t> fatti concreti</a:t>
            </a:r>
          </a:p>
          <a:p>
            <a:pPr lvl="1">
              <a:buFont typeface="Arial" panose="020B0604020202020204" pitchFamily="34" charset="0"/>
              <a:buChar char="•"/>
            </a:pPr>
            <a:r>
              <a:rPr lang="it-IT" altLang="it-IT" sz="2400" dirty="0">
                <a:latin typeface="Arial" panose="020B0604020202020204" pitchFamily="34" charset="0"/>
                <a:cs typeface="Arial" panose="020B0604020202020204" pitchFamily="34" charset="0"/>
              </a:rPr>
              <a:t>economia teorica </a:t>
            </a:r>
            <a:r>
              <a:rPr lang="it-IT" altLang="it-IT" sz="2400" noProof="1">
                <a:latin typeface="Arial" panose="020B0604020202020204" pitchFamily="34" charset="0"/>
                <a:cs typeface="Arial" panose="020B0604020202020204" pitchFamily="34" charset="0"/>
                <a:sym typeface="Wingdings" panose="05000000000000000000" pitchFamily="2" charset="2"/>
              </a:rPr>
              <a:t></a:t>
            </a:r>
            <a:r>
              <a:rPr lang="it-IT" altLang="it-IT" sz="2400" dirty="0">
                <a:latin typeface="Arial" panose="020B0604020202020204" pitchFamily="34" charset="0"/>
                <a:cs typeface="Arial" panose="020B0604020202020204" pitchFamily="34" charset="0"/>
              </a:rPr>
              <a:t> relazioni tipiche</a:t>
            </a:r>
          </a:p>
          <a:p>
            <a:r>
              <a:rPr lang="it-IT" altLang="it-IT" sz="2400" dirty="0">
                <a:latin typeface="Tahoma" panose="020B0604030504040204" pitchFamily="34" charset="0"/>
              </a:rPr>
              <a:t>La scuola storica ha </a:t>
            </a:r>
            <a:r>
              <a:rPr lang="it-IT" altLang="it-IT" sz="2400" b="1" dirty="0">
                <a:solidFill>
                  <a:srgbClr val="C00000"/>
                </a:solidFill>
                <a:effectLst>
                  <a:outerShdw blurRad="38100" dist="38100" dir="2700000" algn="tl">
                    <a:srgbClr val="000000">
                      <a:alpha val="43137"/>
                    </a:srgbClr>
                  </a:outerShdw>
                </a:effectLst>
                <a:latin typeface="Tahoma" panose="020B0604030504040204" pitchFamily="34" charset="0"/>
              </a:rPr>
              <a:t>confuso</a:t>
            </a:r>
            <a:r>
              <a:rPr lang="it-IT" altLang="it-IT" sz="2400" dirty="0">
                <a:latin typeface="Tahoma" panose="020B0604030504040204" pitchFamily="34" charset="0"/>
              </a:rPr>
              <a:t> questi distinti ambiti disciplinari</a:t>
            </a:r>
            <a:endParaRPr lang="it-IT" altLang="it-IT" sz="2400" dirty="0"/>
          </a:p>
          <a:p>
            <a:endParaRPr lang="it-IT" sz="3600"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8</a:t>
            </a:fld>
            <a:endParaRPr lang="it-IT" dirty="0"/>
          </a:p>
        </p:txBody>
      </p:sp>
    </p:spTree>
    <p:extLst>
      <p:ext uri="{BB962C8B-B14F-4D97-AF65-F5344CB8AC3E}">
        <p14:creationId xmlns:p14="http://schemas.microsoft.com/office/powerpoint/2010/main" val="170366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metodo in economia pura</a:t>
            </a:r>
            <a:endParaRPr lang="it-IT" dirty="0"/>
          </a:p>
        </p:txBody>
      </p:sp>
      <p:sp>
        <p:nvSpPr>
          <p:cNvPr id="3" name="Segnaposto contenuto 2"/>
          <p:cNvSpPr>
            <a:spLocks noGrp="1"/>
          </p:cNvSpPr>
          <p:nvPr>
            <p:ph idx="1"/>
          </p:nvPr>
        </p:nvSpPr>
        <p:spPr/>
        <p:txBody>
          <a:bodyPr>
            <a:normAutofit fontScale="92500" lnSpcReduction="10000"/>
          </a:bodyPr>
          <a:lstStyle/>
          <a:p>
            <a:pPr>
              <a:lnSpc>
                <a:spcPct val="60000"/>
              </a:lnSpc>
            </a:pPr>
            <a:r>
              <a:rPr lang="it-IT" altLang="it-IT" sz="2000" dirty="0">
                <a:latin typeface="Tahoma" panose="020B0604030504040204" pitchFamily="34" charset="0"/>
                <a:cs typeface="Times New Roman" panose="02020603050405020304" pitchFamily="18" charset="0"/>
              </a:rPr>
              <a:t>1. L’</a:t>
            </a:r>
            <a:r>
              <a:rPr lang="it-IT" altLang="it-IT" sz="2000" dirty="0">
                <a:latin typeface="Tahoma" panose="020B0604030504040204" pitchFamily="34" charset="0"/>
              </a:rPr>
              <a:t>analisi </a:t>
            </a:r>
            <a:r>
              <a:rPr lang="it-IT" altLang="it-IT" sz="2000" b="1" dirty="0">
                <a:solidFill>
                  <a:srgbClr val="C00000"/>
                </a:solidFill>
                <a:effectLst>
                  <a:outerShdw blurRad="38100" dist="38100" dir="2700000" algn="tl">
                    <a:srgbClr val="000000">
                      <a:alpha val="43137"/>
                    </a:srgbClr>
                  </a:outerShdw>
                </a:effectLst>
                <a:latin typeface="Tahoma" panose="020B0604030504040204" pitchFamily="34" charset="0"/>
              </a:rPr>
              <a:t>astrae</a:t>
            </a:r>
            <a:r>
              <a:rPr lang="it-IT" altLang="it-IT" sz="2000" dirty="0">
                <a:latin typeface="Tahoma" panose="020B0604030504040204" pitchFamily="34" charset="0"/>
              </a:rPr>
              <a:t> dalla realtà empirica gli elementi </a:t>
            </a:r>
            <a:r>
              <a:rPr lang="it-IT" altLang="it-IT" sz="2000" dirty="0" smtClean="0">
                <a:latin typeface="Tahoma" panose="020B0604030504040204" pitchFamily="34" charset="0"/>
              </a:rPr>
              <a:t>tipici</a:t>
            </a:r>
            <a:endParaRPr lang="it-IT" altLang="it-IT" sz="1200" dirty="0">
              <a:latin typeface="Tahoma" panose="020B0604030504040204" pitchFamily="34" charset="0"/>
              <a:cs typeface="Times New Roman" panose="02020603050405020304" pitchFamily="18" charset="0"/>
            </a:endParaRPr>
          </a:p>
          <a:p>
            <a:r>
              <a:rPr lang="it-IT" altLang="it-IT" sz="2000" dirty="0">
                <a:latin typeface="Tahoma" panose="020B0604030504040204" pitchFamily="34" charset="0"/>
                <a:cs typeface="Times New Roman" panose="02020603050405020304" pitchFamily="18" charset="0"/>
              </a:rPr>
              <a:t>2. </a:t>
            </a:r>
            <a:r>
              <a:rPr lang="it-IT" altLang="it-IT" sz="2000" dirty="0">
                <a:latin typeface="Tahoma" panose="020B0604030504040204" pitchFamily="34" charset="0"/>
              </a:rPr>
              <a:t>metodo deduttivo: studio dei rapporti di </a:t>
            </a:r>
            <a:r>
              <a:rPr lang="it-IT" altLang="it-IT" sz="2000" b="1" dirty="0">
                <a:solidFill>
                  <a:srgbClr val="C00000"/>
                </a:solidFill>
                <a:effectLst>
                  <a:outerShdw blurRad="38100" dist="38100" dir="2700000" algn="tl">
                    <a:srgbClr val="000000">
                      <a:alpha val="43137"/>
                    </a:srgbClr>
                  </a:outerShdw>
                </a:effectLst>
                <a:latin typeface="Tahoma" panose="020B0604030504040204" pitchFamily="34" charset="0"/>
              </a:rPr>
              <a:t>causa-effetto</a:t>
            </a:r>
            <a:r>
              <a:rPr lang="it-IT" altLang="it-IT" sz="2000" b="1" dirty="0">
                <a:latin typeface="Tahoma" panose="020B0604030504040204" pitchFamily="34" charset="0"/>
              </a:rPr>
              <a:t> </a:t>
            </a:r>
            <a:r>
              <a:rPr lang="it-IT" altLang="it-IT" sz="2000" dirty="0">
                <a:latin typeface="Tahoma" panose="020B0604030504040204" pitchFamily="34" charset="0"/>
              </a:rPr>
              <a:t>e formulazione di “</a:t>
            </a:r>
            <a:r>
              <a:rPr lang="it-IT" altLang="it-IT" sz="2000" b="1" dirty="0">
                <a:solidFill>
                  <a:srgbClr val="C00000"/>
                </a:solidFill>
                <a:effectLst>
                  <a:outerShdw blurRad="38100" dist="38100" dir="2700000" algn="tl">
                    <a:srgbClr val="000000">
                      <a:alpha val="43137"/>
                    </a:srgbClr>
                  </a:outerShdw>
                </a:effectLst>
                <a:latin typeface="Tahoma" panose="020B0604030504040204" pitchFamily="34" charset="0"/>
              </a:rPr>
              <a:t>leggi</a:t>
            </a:r>
            <a:r>
              <a:rPr lang="it-IT" altLang="it-IT" sz="2000" dirty="0" smtClean="0">
                <a:latin typeface="Tahoma" panose="020B0604030504040204" pitchFamily="34" charset="0"/>
              </a:rPr>
              <a:t>”.</a:t>
            </a:r>
            <a:endParaRPr lang="it-IT" altLang="it-IT" sz="2000" dirty="0">
              <a:latin typeface="Tahoma" panose="020B0604030504040204" pitchFamily="34" charset="0"/>
              <a:cs typeface="Times New Roman" panose="02020603050405020304" pitchFamily="18" charset="0"/>
            </a:endParaRPr>
          </a:p>
          <a:p>
            <a:r>
              <a:rPr lang="it-IT" altLang="it-IT" sz="2000" dirty="0">
                <a:latin typeface="Tahoma" panose="020B0604030504040204" pitchFamily="34" charset="0"/>
                <a:cs typeface="Times New Roman" panose="02020603050405020304" pitchFamily="18" charset="0"/>
              </a:rPr>
              <a:t>3. </a:t>
            </a:r>
            <a:r>
              <a:rPr lang="it-IT" altLang="it-IT" sz="2000" dirty="0">
                <a:latin typeface="Tahoma" panose="020B0604030504040204" pitchFamily="34" charset="0"/>
              </a:rPr>
              <a:t>È illegittima la verifica empirica diretta di tali </a:t>
            </a:r>
            <a:r>
              <a:rPr lang="it-IT" altLang="it-IT" sz="2000" dirty="0" smtClean="0">
                <a:latin typeface="Tahoma" panose="020B0604030504040204" pitchFamily="34" charset="0"/>
              </a:rPr>
              <a:t>leggi</a:t>
            </a:r>
            <a:endParaRPr lang="it-IT" altLang="it-IT" sz="2000" dirty="0">
              <a:latin typeface="Tahoma" panose="020B0604030504040204" pitchFamily="34" charset="0"/>
              <a:cs typeface="Times New Roman" panose="02020603050405020304" pitchFamily="18" charset="0"/>
            </a:endParaRPr>
          </a:p>
          <a:p>
            <a:r>
              <a:rPr lang="it-IT" altLang="it-IT" sz="2000" dirty="0">
                <a:latin typeface="Tahoma" panose="020B0604030504040204" pitchFamily="34" charset="0"/>
                <a:cs typeface="Times New Roman" panose="02020603050405020304" pitchFamily="18" charset="0"/>
              </a:rPr>
              <a:t>4. I</a:t>
            </a:r>
            <a:r>
              <a:rPr lang="it-IT" altLang="it-IT" sz="2000" dirty="0">
                <a:latin typeface="Tahoma" panose="020B0604030504040204" pitchFamily="34" charset="0"/>
              </a:rPr>
              <a:t>potesi: comportamento basato esclusivamente sul </a:t>
            </a:r>
            <a:r>
              <a:rPr lang="it-IT" altLang="it-IT" sz="2000" i="1" dirty="0">
                <a:latin typeface="Tahoma" panose="020B0604030504040204" pitchFamily="34" charset="0"/>
              </a:rPr>
              <a:t>self-</a:t>
            </a:r>
            <a:r>
              <a:rPr lang="it-IT" altLang="it-IT" sz="2000" i="1" dirty="0" err="1">
                <a:latin typeface="Tahoma" panose="020B0604030504040204" pitchFamily="34" charset="0"/>
              </a:rPr>
              <a:t>interest</a:t>
            </a:r>
            <a:r>
              <a:rPr lang="it-IT" altLang="it-IT" sz="2000" dirty="0" smtClean="0">
                <a:latin typeface="Tahoma" panose="020B0604030504040204" pitchFamily="34" charset="0"/>
              </a:rPr>
              <a:t>.</a:t>
            </a:r>
          </a:p>
          <a:p>
            <a:endParaRPr lang="it-IT" altLang="it-IT" sz="2000" dirty="0">
              <a:latin typeface="Tahoma" panose="020B0604030504040204" pitchFamily="34" charset="0"/>
              <a:cs typeface="Times New Roman" panose="02020603050405020304" pitchFamily="18" charset="0"/>
            </a:endParaRPr>
          </a:p>
          <a:p>
            <a:r>
              <a:rPr lang="it-IT" altLang="it-IT" sz="2000" dirty="0">
                <a:latin typeface="Tahoma" panose="020B0604030504040204" pitchFamily="34" charset="0"/>
                <a:cs typeface="Times New Roman" panose="02020603050405020304" pitchFamily="18" charset="0"/>
              </a:rPr>
              <a:t>5. </a:t>
            </a:r>
            <a:r>
              <a:rPr lang="it-IT" altLang="it-IT" sz="2000" dirty="0">
                <a:latin typeface="Tahoma" panose="020B0604030504040204" pitchFamily="34" charset="0"/>
              </a:rPr>
              <a:t>Individualismo metodologico</a:t>
            </a:r>
            <a:r>
              <a:rPr lang="it-IT" altLang="it-IT" sz="2000" dirty="0" smtClean="0">
                <a:latin typeface="Tahoma" panose="020B0604030504040204" pitchFamily="34" charset="0"/>
              </a:rPr>
              <a:t>:</a:t>
            </a:r>
            <a:endParaRPr lang="it-IT" altLang="it-IT" sz="2000" dirty="0">
              <a:latin typeface="Tahoma" panose="020B0604030504040204" pitchFamily="34" charset="0"/>
            </a:endParaRPr>
          </a:p>
          <a:p>
            <a:pPr lvl="1"/>
            <a:r>
              <a:rPr lang="it-IT" altLang="it-IT" sz="2000" dirty="0" smtClean="0">
                <a:latin typeface="Tahoma" panose="020B0604030504040204" pitchFamily="34" charset="0"/>
                <a:cs typeface="Times New Roman" panose="02020603050405020304" pitchFamily="18" charset="0"/>
              </a:rPr>
              <a:t>5.1</a:t>
            </a:r>
            <a:r>
              <a:rPr lang="it-IT" altLang="it-IT" sz="2000" dirty="0">
                <a:latin typeface="Tahoma" panose="020B0604030504040204" pitchFamily="34" charset="0"/>
                <a:cs typeface="Times New Roman" panose="02020603050405020304" pitchFamily="18" charset="0"/>
              </a:rPr>
              <a:t>. </a:t>
            </a:r>
            <a:r>
              <a:rPr lang="it-IT" altLang="it-IT" sz="2000" dirty="0">
                <a:latin typeface="Tahoma" panose="020B0604030504040204" pitchFamily="34" charset="0"/>
              </a:rPr>
              <a:t>la spiegazione dei fenomeni sociali si basa sull’analisi del comportamento dei singoli individui</a:t>
            </a:r>
            <a:r>
              <a:rPr lang="it-IT" altLang="it-IT" sz="2000" dirty="0" smtClean="0">
                <a:latin typeface="Tahoma" panose="020B0604030504040204" pitchFamily="34" charset="0"/>
              </a:rPr>
              <a:t>;</a:t>
            </a:r>
            <a:endParaRPr lang="it-IT" altLang="it-IT" sz="800" dirty="0">
              <a:latin typeface="Tahoma" panose="020B0604030504040204" pitchFamily="34" charset="0"/>
            </a:endParaRPr>
          </a:p>
          <a:p>
            <a:pPr lvl="1"/>
            <a:r>
              <a:rPr lang="it-IT" altLang="it-IT" sz="2000" dirty="0" smtClean="0">
                <a:latin typeface="Tahoma" panose="020B0604030504040204" pitchFamily="34" charset="0"/>
                <a:cs typeface="Times New Roman" panose="02020603050405020304" pitchFamily="18" charset="0"/>
              </a:rPr>
              <a:t>5.2</a:t>
            </a:r>
            <a:r>
              <a:rPr lang="it-IT" altLang="it-IT" sz="2000" dirty="0">
                <a:latin typeface="Tahoma" panose="020B0604030504040204" pitchFamily="34" charset="0"/>
                <a:cs typeface="Times New Roman" panose="02020603050405020304" pitchFamily="18" charset="0"/>
              </a:rPr>
              <a:t>. Si</a:t>
            </a:r>
            <a:r>
              <a:rPr lang="it-IT" altLang="it-IT" sz="2000" dirty="0">
                <a:latin typeface="Tahoma" panose="020B0604030504040204" pitchFamily="34" charset="0"/>
              </a:rPr>
              <a:t> studiano poi le “leggi di composizione” delle scelte individuali</a:t>
            </a:r>
            <a:r>
              <a:rPr lang="it-IT" altLang="it-IT" sz="2000" dirty="0" smtClean="0">
                <a:latin typeface="Tahoma" panose="020B0604030504040204" pitchFamily="34" charset="0"/>
              </a:rPr>
              <a:t>;</a:t>
            </a:r>
            <a:endParaRPr lang="it-IT" altLang="it-IT" sz="1000" dirty="0">
              <a:latin typeface="Tahoma" panose="020B0604030504040204" pitchFamily="34" charset="0"/>
            </a:endParaRPr>
          </a:p>
          <a:p>
            <a:pPr lvl="1"/>
            <a:r>
              <a:rPr lang="it-IT" altLang="it-IT" sz="2000" dirty="0" smtClean="0">
                <a:latin typeface="Tahoma" panose="020B0604030504040204" pitchFamily="34" charset="0"/>
                <a:cs typeface="Times New Roman" panose="02020603050405020304" pitchFamily="18" charset="0"/>
              </a:rPr>
              <a:t>5.3</a:t>
            </a:r>
            <a:r>
              <a:rPr lang="it-IT" altLang="it-IT" sz="2000" dirty="0">
                <a:latin typeface="Tahoma" panose="020B0604030504040204" pitchFamily="34" charset="0"/>
                <a:cs typeface="Times New Roman" panose="02020603050405020304" pitchFamily="18" charset="0"/>
              </a:rPr>
              <a:t>. </a:t>
            </a:r>
            <a:r>
              <a:rPr lang="it-IT" altLang="it-IT" sz="2000" dirty="0">
                <a:latin typeface="Tahoma" panose="020B0604030504040204" pitchFamily="34" charset="0"/>
              </a:rPr>
              <a:t>Le istituzioni sociali sono il frutto di una </a:t>
            </a:r>
            <a:r>
              <a:rPr lang="it-IT" altLang="it-IT" sz="2000" b="1" dirty="0">
                <a:solidFill>
                  <a:srgbClr val="C00000"/>
                </a:solidFill>
                <a:effectLst>
                  <a:outerShdw blurRad="38100" dist="38100" dir="2700000" algn="tl">
                    <a:srgbClr val="000000">
                      <a:alpha val="43137"/>
                    </a:srgbClr>
                  </a:outerShdw>
                </a:effectLst>
                <a:latin typeface="Tahoma" panose="020B0604030504040204" pitchFamily="34" charset="0"/>
              </a:rPr>
              <a:t>lenta e graduale evoluzione storica</a:t>
            </a:r>
            <a:r>
              <a:rPr lang="it-IT" altLang="it-IT" sz="2000" dirty="0">
                <a:latin typeface="Tahoma" panose="020B0604030504040204" pitchFamily="34" charset="0"/>
              </a:rPr>
              <a:t>, di carattere </a:t>
            </a:r>
            <a:r>
              <a:rPr lang="it-IT" altLang="it-IT" sz="2000" b="1" dirty="0" err="1">
                <a:solidFill>
                  <a:srgbClr val="C00000"/>
                </a:solidFill>
                <a:effectLst>
                  <a:outerShdw blurRad="38100" dist="38100" dir="2700000" algn="tl">
                    <a:srgbClr val="000000">
                      <a:alpha val="43137"/>
                    </a:srgbClr>
                  </a:outerShdw>
                </a:effectLst>
                <a:latin typeface="Tahoma" panose="020B0604030504040204" pitchFamily="34" charset="0"/>
              </a:rPr>
              <a:t>inintenzionale</a:t>
            </a:r>
            <a:r>
              <a:rPr lang="it-IT" altLang="it-IT" sz="2000" dirty="0">
                <a:latin typeface="Tahoma" panose="020B0604030504040204" pitchFamily="34" charset="0"/>
              </a:rPr>
              <a:t>;</a:t>
            </a:r>
          </a:p>
          <a:p>
            <a:pPr lvl="1"/>
            <a:r>
              <a:rPr lang="it-IT" altLang="it-IT" sz="2000" dirty="0">
                <a:latin typeface="Tahoma" panose="020B0604030504040204" pitchFamily="34" charset="0"/>
                <a:cs typeface="Times New Roman" panose="02020603050405020304" pitchFamily="18" charset="0"/>
              </a:rPr>
              <a:t>5</a:t>
            </a:r>
            <a:r>
              <a:rPr lang="it-IT" altLang="it-IT" sz="2000" dirty="0" smtClean="0">
                <a:latin typeface="Tahoma" panose="020B0604030504040204" pitchFamily="34" charset="0"/>
                <a:cs typeface="Times New Roman" panose="02020603050405020304" pitchFamily="18" charset="0"/>
              </a:rPr>
              <a:t>.4</a:t>
            </a:r>
            <a:r>
              <a:rPr lang="it-IT" altLang="it-IT" sz="2000" dirty="0">
                <a:latin typeface="Tahoma" panose="020B0604030504040204" pitchFamily="34" charset="0"/>
                <a:cs typeface="Times New Roman" panose="02020603050405020304" pitchFamily="18" charset="0"/>
              </a:rPr>
              <a:t>. </a:t>
            </a:r>
            <a:r>
              <a:rPr lang="it-IT" altLang="it-IT" sz="2000" dirty="0">
                <a:latin typeface="Tahoma" panose="020B0604030504040204" pitchFamily="34" charset="0"/>
              </a:rPr>
              <a:t>Le istituzioni non hanno vita autonoma rispetto alla somma degli individui che le compongono e le determinano.</a:t>
            </a:r>
          </a:p>
          <a:p>
            <a:endParaRPr lang="it-IT" dirty="0"/>
          </a:p>
        </p:txBody>
      </p:sp>
      <p:sp>
        <p:nvSpPr>
          <p:cNvPr id="5" name="Segnaposto piè di pagina 4"/>
          <p:cNvSpPr>
            <a:spLocks noGrp="1"/>
          </p:cNvSpPr>
          <p:nvPr>
            <p:ph type="ftr" sz="quarter" idx="11"/>
          </p:nvPr>
        </p:nvSpPr>
        <p:spPr/>
        <p:txBody>
          <a:bodyPr/>
          <a:lstStyle/>
          <a:p>
            <a:r>
              <a:rPr lang="en-US" smtClean="0"/>
              <a:t>Carl Menger</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9</a:t>
            </a:fld>
            <a:endParaRPr lang="it-IT" dirty="0"/>
          </a:p>
        </p:txBody>
      </p:sp>
    </p:spTree>
    <p:extLst>
      <p:ext uri="{BB962C8B-B14F-4D97-AF65-F5344CB8AC3E}">
        <p14:creationId xmlns:p14="http://schemas.microsoft.com/office/powerpoint/2010/main" val="37190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Slide__UNIMC_DipECONOMIA_DIRITTO</Template>
  <TotalTime>191</TotalTime>
  <Words>1813</Words>
  <Application>Microsoft Office PowerPoint</Application>
  <PresentationFormat>Presentazione su schermo (4:3)</PresentationFormat>
  <Paragraphs>141</Paragraphs>
  <Slides>19</Slides>
  <Notes>0</Notes>
  <HiddenSlides>0</HiddenSlides>
  <MMClips>0</MMClips>
  <ScaleCrop>false</ScaleCrop>
  <HeadingPairs>
    <vt:vector size="8" baseType="variant">
      <vt:variant>
        <vt:lpstr>Caratteri utilizzati</vt:lpstr>
      </vt:variant>
      <vt:variant>
        <vt:i4>6</vt:i4>
      </vt:variant>
      <vt:variant>
        <vt:lpstr>Tema</vt:lpstr>
      </vt:variant>
      <vt:variant>
        <vt:i4>1</vt:i4>
      </vt:variant>
      <vt:variant>
        <vt:lpstr>Server OLE incorporati</vt:lpstr>
      </vt:variant>
      <vt:variant>
        <vt:i4>1</vt:i4>
      </vt:variant>
      <vt:variant>
        <vt:lpstr>Titoli diapositive</vt:lpstr>
      </vt:variant>
      <vt:variant>
        <vt:i4>19</vt:i4>
      </vt:variant>
    </vt:vector>
  </HeadingPairs>
  <TitlesOfParts>
    <vt:vector size="27" baseType="lpstr">
      <vt:lpstr>Arial</vt:lpstr>
      <vt:lpstr>Arial Italic</vt:lpstr>
      <vt:lpstr>Calibri</vt:lpstr>
      <vt:lpstr>Tahoma</vt:lpstr>
      <vt:lpstr>Times New Roman</vt:lpstr>
      <vt:lpstr>Wingdings</vt:lpstr>
      <vt:lpstr>Slide_DirezioneAmministrativa_UNIMC</vt:lpstr>
      <vt:lpstr>Documento</vt:lpstr>
      <vt:lpstr>Carl Menger</vt:lpstr>
      <vt:lpstr>La biografia</vt:lpstr>
      <vt:lpstr> La Methodenstreit (controversia sul metodo).</vt:lpstr>
      <vt:lpstr>Il metodo della scuola storica</vt:lpstr>
      <vt:lpstr>La nuova scuola storica</vt:lpstr>
      <vt:lpstr>La posizione di Menger</vt:lpstr>
      <vt:lpstr>I tipi e le relazioni tipiche</vt:lpstr>
      <vt:lpstr>Fatti concreti e relazioni tipiche</vt:lpstr>
      <vt:lpstr>Il metodo in economia pura</vt:lpstr>
      <vt:lpstr>Beni economici e bisogni</vt:lpstr>
      <vt:lpstr>Il valore</vt:lpstr>
      <vt:lpstr>La tavola di Menger</vt:lpstr>
      <vt:lpstr>Valore ed equilibrio del consumatore</vt:lpstr>
      <vt:lpstr>Lo scambio</vt:lpstr>
      <vt:lpstr>La teoria dell’imputazione</vt:lpstr>
      <vt:lpstr>Capitale e tempo</vt:lpstr>
      <vt:lpstr>Dal valore del bene finale al valore del bene di ordine superiore</vt:lpstr>
      <vt:lpstr>Il calcolo dell’imputazione</vt:lpstr>
      <vt:lpstr>La scuola austriaca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Carl Menger</dc:title>
  <dc:creator>stefano.perri</dc:creator>
  <cp:lastModifiedBy>stefano.perri</cp:lastModifiedBy>
  <cp:revision>20</cp:revision>
  <cp:lastPrinted>2019-10-31T11:24:19Z</cp:lastPrinted>
  <dcterms:created xsi:type="dcterms:W3CDTF">2019-10-18T08:47:58Z</dcterms:created>
  <dcterms:modified xsi:type="dcterms:W3CDTF">2020-11-05T10:21:20Z</dcterms:modified>
</cp:coreProperties>
</file>